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5" r:id="rId2"/>
    <p:sldMasterId id="2147483718" r:id="rId3"/>
    <p:sldMasterId id="2147483766" r:id="rId4"/>
    <p:sldMasterId id="2147483778" r:id="rId5"/>
    <p:sldMasterId id="2147483790" r:id="rId6"/>
    <p:sldMasterId id="2147483802" r:id="rId7"/>
    <p:sldMasterId id="2147483814" r:id="rId8"/>
  </p:sldMasterIdLst>
  <p:notesMasterIdLst>
    <p:notesMasterId r:id="rId32"/>
  </p:notesMasterIdLst>
  <p:handoutMasterIdLst>
    <p:handoutMasterId r:id="rId33"/>
  </p:handoutMasterIdLst>
  <p:sldIdLst>
    <p:sldId id="406" r:id="rId9"/>
    <p:sldId id="393" r:id="rId10"/>
    <p:sldId id="337" r:id="rId11"/>
    <p:sldId id="437" r:id="rId12"/>
    <p:sldId id="438" r:id="rId13"/>
    <p:sldId id="408" r:id="rId14"/>
    <p:sldId id="409" r:id="rId15"/>
    <p:sldId id="410" r:id="rId16"/>
    <p:sldId id="411" r:id="rId17"/>
    <p:sldId id="412" r:id="rId18"/>
    <p:sldId id="413" r:id="rId19"/>
    <p:sldId id="425" r:id="rId20"/>
    <p:sldId id="415" r:id="rId21"/>
    <p:sldId id="428" r:id="rId22"/>
    <p:sldId id="429" r:id="rId23"/>
    <p:sldId id="430" r:id="rId24"/>
    <p:sldId id="431" r:id="rId25"/>
    <p:sldId id="432" r:id="rId26"/>
    <p:sldId id="433" r:id="rId27"/>
    <p:sldId id="434" r:id="rId28"/>
    <p:sldId id="435" r:id="rId29"/>
    <p:sldId id="436" r:id="rId30"/>
    <p:sldId id="316" r:id="rId3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87706" autoAdjust="0"/>
  </p:normalViewPr>
  <p:slideViewPr>
    <p:cSldViewPr snapToGrid="0" snapToObjects="1">
      <p:cViewPr>
        <p:scale>
          <a:sx n="80" d="100"/>
          <a:sy n="80" d="100"/>
        </p:scale>
        <p:origin x="-135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734040145084651E-2"/>
          <c:y val="0"/>
          <c:w val="0.63146076771016801"/>
          <c:h val="0.9028274046621177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Sheet4!$B$5</c:f>
              <c:strCache>
                <c:ptCount val="1"/>
                <c:pt idx="0">
                  <c:v>Бюджет в лв.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3.0000000000000016E-2"/>
                  <c:y val="-2.12652844231791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8B-464A-BE62-8D36AA0A7DCF}"/>
                </c:ext>
              </c:extLst>
            </c:dLbl>
            <c:dLbl>
              <c:idx val="1"/>
              <c:layout>
                <c:manualLayout>
                  <c:x val="2.3333333333333366E-2"/>
                  <c:y val="-8.50611376927166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8B-464A-BE62-8D36AA0A7DCF}"/>
                </c:ext>
              </c:extLst>
            </c:dLbl>
            <c:dLbl>
              <c:idx val="2"/>
              <c:layout>
                <c:manualLayout>
                  <c:x val="6.6666666666666671E-3"/>
                  <c:y val="-1.063264221158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8B-464A-BE62-8D36AA0A7D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Sheet4!$C$4:$E$4</c:f>
              <c:strCache>
                <c:ptCount val="3"/>
                <c:pt idx="0">
                  <c:v>ПО1</c:v>
                </c:pt>
                <c:pt idx="1">
                  <c:v>ПО2</c:v>
                </c:pt>
                <c:pt idx="2">
                  <c:v>Общо </c:v>
                </c:pt>
              </c:strCache>
            </c:strRef>
          </c:cat>
          <c:val>
            <c:numRef>
              <c:f>Sheet4!$C$5:$E$5</c:f>
              <c:numCache>
                <c:formatCode>General</c:formatCode>
                <c:ptCount val="3"/>
                <c:pt idx="0">
                  <c:v>7363857</c:v>
                </c:pt>
                <c:pt idx="1">
                  <c:v>49928683</c:v>
                </c:pt>
                <c:pt idx="2">
                  <c:v>57292540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58B-464A-BE62-8D36AA0A7DCF}"/>
            </c:ext>
          </c:extLst>
        </c:ser>
        <c:ser>
          <c:idx val="1"/>
          <c:order val="1"/>
          <c:tx>
            <c:strRef>
              <c:f>Sheet4!$B$6</c:f>
              <c:strCache>
                <c:ptCount val="1"/>
                <c:pt idx="0">
                  <c:v>Стойност на обявени  процедури в лв.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9998687664042E-2"/>
                  <c:y val="-4.0404040404040407E-2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4745426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666666666666667E-2"/>
                  <c:y val="-2.3391812865497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8B-464A-BE62-8D36AA0A7DCF}"/>
                </c:ext>
              </c:extLst>
            </c:dLbl>
            <c:dLbl>
              <c:idx val="2"/>
              <c:layout>
                <c:manualLayout>
                  <c:x val="4.5000000000000061E-2"/>
                  <c:y val="-1.701222753854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8B-464A-BE62-8D36AA0A7D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Sheet4!$C$4:$E$4</c:f>
              <c:strCache>
                <c:ptCount val="3"/>
                <c:pt idx="0">
                  <c:v>ПО1</c:v>
                </c:pt>
                <c:pt idx="1">
                  <c:v>ПО2</c:v>
                </c:pt>
                <c:pt idx="2">
                  <c:v>Общо </c:v>
                </c:pt>
              </c:strCache>
            </c:strRef>
          </c:cat>
          <c:val>
            <c:numRef>
              <c:f>Sheet4!$C$6:$E$6</c:f>
              <c:numCache>
                <c:formatCode>General</c:formatCode>
                <c:ptCount val="3"/>
                <c:pt idx="0">
                  <c:v>4745426</c:v>
                </c:pt>
                <c:pt idx="1">
                  <c:v>39936061</c:v>
                </c:pt>
                <c:pt idx="2">
                  <c:v>44681487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58B-464A-BE62-8D36AA0A7DCF}"/>
            </c:ext>
          </c:extLst>
        </c:ser>
        <c:ser>
          <c:idx val="2"/>
          <c:order val="2"/>
          <c:tx>
            <c:strRef>
              <c:f>Sheet4!$B$7</c:f>
              <c:strCache>
                <c:ptCount val="1"/>
                <c:pt idx="0">
                  <c:v>Стойност на БФП на сключени договори в лв.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7.0000000000000007E-2"/>
                  <c:y val="-2.1265284423179237E-2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13220000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58B-464A-BE62-8D36AA0A7DC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Sheet4!$C$4:$E$4</c:f>
              <c:strCache>
                <c:ptCount val="3"/>
                <c:pt idx="0">
                  <c:v>ПО1</c:v>
                </c:pt>
                <c:pt idx="1">
                  <c:v>ПО2</c:v>
                </c:pt>
                <c:pt idx="2">
                  <c:v>Общо </c:v>
                </c:pt>
              </c:strCache>
            </c:strRef>
          </c:cat>
          <c:val>
            <c:numRef>
              <c:f>Sheet4!$C$7:$E$7</c:f>
              <c:numCache>
                <c:formatCode>General</c:formatCode>
                <c:ptCount val="3"/>
                <c:pt idx="2">
                  <c:v>13220000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58B-464A-BE62-8D36AA0A7D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640384"/>
        <c:axId val="131008768"/>
        <c:axId val="132829184"/>
      </c:bar3DChart>
      <c:catAx>
        <c:axId val="34640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bg-BG"/>
          </a:p>
        </c:txPr>
        <c:crossAx val="131008768"/>
        <c:crosses val="autoZero"/>
        <c:auto val="1"/>
        <c:lblAlgn val="ctr"/>
        <c:lblOffset val="100"/>
        <c:noMultiLvlLbl val="0"/>
      </c:catAx>
      <c:valAx>
        <c:axId val="13100876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34640384"/>
        <c:crosses val="autoZero"/>
        <c:crossBetween val="between"/>
      </c:valAx>
      <c:serAx>
        <c:axId val="132829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bg-BG"/>
          </a:p>
        </c:txPr>
        <c:crossAx val="131008768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407B42-87DD-44B9-84EB-E4BFD3B3B113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31ECBF-8837-4B00-BB06-5254013B7E98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1. „</a:t>
          </a:r>
          <a:r>
            <a:rPr lang="ru-RU" dirty="0" err="1" smtClean="0"/>
            <a:t>Подобряване</a:t>
          </a:r>
          <a:r>
            <a:rPr lang="ru-RU" dirty="0" smtClean="0"/>
            <a:t> на </a:t>
          </a:r>
          <a:r>
            <a:rPr lang="ru-RU" dirty="0" err="1" smtClean="0"/>
            <a:t>производствения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в МСП»</a:t>
          </a:r>
          <a:endParaRPr lang="bg-BG" dirty="0" smtClean="0"/>
        </a:p>
        <a:p>
          <a:r>
            <a:rPr lang="bg-BG" dirty="0" smtClean="0"/>
            <a:t>(май 2015)</a:t>
          </a:r>
          <a:endParaRPr lang="en-US" dirty="0"/>
        </a:p>
      </dgm:t>
    </dgm:pt>
    <dgm:pt modelId="{376B122C-3824-44AD-99C3-EF10F5FFBB87}" type="parTrans" cxnId="{EE521C93-FAD8-48FB-A5B4-28B708EC8F83}">
      <dgm:prSet/>
      <dgm:spPr/>
      <dgm:t>
        <a:bodyPr/>
        <a:lstStyle/>
        <a:p>
          <a:endParaRPr lang="en-US"/>
        </a:p>
      </dgm:t>
    </dgm:pt>
    <dgm:pt modelId="{D8100E57-1AA8-447D-9477-3138A1601615}" type="sibTrans" cxnId="{EE521C93-FAD8-48FB-A5B4-28B708EC8F83}">
      <dgm:prSet/>
      <dgm:spPr/>
      <dgm:t>
        <a:bodyPr/>
        <a:lstStyle/>
        <a:p>
          <a:endParaRPr lang="en-US"/>
        </a:p>
      </dgm:t>
    </dgm:pt>
    <dgm:pt modelId="{A0561233-0056-40A2-B8F9-8DC0D509FF80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2.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внедряване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в </a:t>
          </a:r>
          <a:r>
            <a:rPr lang="ru-RU" dirty="0" err="1" smtClean="0"/>
            <a:t>предприятията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 (декември 2015)</a:t>
          </a:r>
          <a:endParaRPr lang="en-US" dirty="0"/>
        </a:p>
      </dgm:t>
    </dgm:pt>
    <dgm:pt modelId="{69D502FB-5226-4F1F-BC3C-A5D5AE2B2087}" type="parTrans" cxnId="{A90AE1C9-A709-4585-9398-F94E466C8204}">
      <dgm:prSet/>
      <dgm:spPr/>
      <dgm:t>
        <a:bodyPr/>
        <a:lstStyle/>
        <a:p>
          <a:endParaRPr lang="en-US"/>
        </a:p>
      </dgm:t>
    </dgm:pt>
    <dgm:pt modelId="{9F372E7C-E733-4542-86E9-5149CC0EDA95}" type="sibTrans" cxnId="{A90AE1C9-A709-4585-9398-F94E466C8204}">
      <dgm:prSet/>
      <dgm:spPr/>
      <dgm:t>
        <a:bodyPr/>
        <a:lstStyle/>
        <a:p>
          <a:endParaRPr lang="en-US"/>
        </a:p>
      </dgm:t>
    </dgm:pt>
    <dgm:pt modelId="{89BC97F9-8ADB-4181-9C46-01EF776A86AA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3. </a:t>
          </a:r>
          <a:r>
            <a:rPr lang="ru-RU" dirty="0" smtClean="0"/>
            <a:t>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разработване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от </a:t>
          </a:r>
          <a:r>
            <a:rPr lang="ru-RU" dirty="0" err="1" smtClean="0"/>
            <a:t>стартиращи</a:t>
          </a:r>
          <a:r>
            <a:rPr lang="ru-RU" dirty="0" smtClean="0"/>
            <a:t> предприятия“</a:t>
          </a:r>
          <a:endParaRPr lang="bg-BG" dirty="0" smtClean="0"/>
        </a:p>
        <a:p>
          <a:r>
            <a:rPr lang="bg-BG" dirty="0" smtClean="0"/>
            <a:t>(февруари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E5BDE66-3B5A-4249-8846-B303B883C904}" type="parTrans" cxnId="{0A94191F-C640-4CDE-ACD7-806A062644F0}">
      <dgm:prSet/>
      <dgm:spPr/>
      <dgm:t>
        <a:bodyPr/>
        <a:lstStyle/>
        <a:p>
          <a:endParaRPr lang="en-US"/>
        </a:p>
      </dgm:t>
    </dgm:pt>
    <dgm:pt modelId="{7A80D9DC-9426-496C-B364-F3DFDBD47E89}" type="sibTrans" cxnId="{0A94191F-C640-4CDE-ACD7-806A062644F0}">
      <dgm:prSet/>
      <dgm:spPr/>
      <dgm:t>
        <a:bodyPr/>
        <a:lstStyle/>
        <a:p>
          <a:endParaRPr lang="en-US"/>
        </a:p>
      </dgm:t>
    </dgm:pt>
    <dgm:pt modelId="{669CA18B-4105-4432-A232-B79FA55E0331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4. „Енергийна ефективност за МСП“</a:t>
          </a:r>
        </a:p>
        <a:p>
          <a:r>
            <a:rPr lang="bg-BG" dirty="0" smtClean="0"/>
            <a:t>(май 2016)</a:t>
          </a:r>
          <a:endParaRPr lang="en-US" dirty="0"/>
        </a:p>
      </dgm:t>
    </dgm:pt>
    <dgm:pt modelId="{AE9F56A3-049F-4E55-AA17-0EFB7DD90D2D}" type="parTrans" cxnId="{014B1BBD-825E-4DAC-88A2-DA15372E236A}">
      <dgm:prSet/>
      <dgm:spPr/>
      <dgm:t>
        <a:bodyPr/>
        <a:lstStyle/>
        <a:p>
          <a:endParaRPr lang="en-US"/>
        </a:p>
      </dgm:t>
    </dgm:pt>
    <dgm:pt modelId="{3E1AC927-3D25-4BD3-8493-F23B7E3F7BC6}" type="sibTrans" cxnId="{014B1BBD-825E-4DAC-88A2-DA15372E236A}">
      <dgm:prSet/>
      <dgm:spPr/>
      <dgm:t>
        <a:bodyPr/>
        <a:lstStyle/>
        <a:p>
          <a:endParaRPr lang="en-US"/>
        </a:p>
      </dgm:t>
    </dgm:pt>
    <dgm:pt modelId="{93D83B12-8832-485E-B0D6-C797C6F8C1CC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5. „</a:t>
          </a:r>
          <a:r>
            <a:rPr lang="ru-RU" dirty="0" smtClean="0"/>
            <a:t>Развитие на </a:t>
          </a:r>
          <a:r>
            <a:rPr lang="ru-RU" dirty="0" err="1" smtClean="0"/>
            <a:t>управленския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и </a:t>
          </a:r>
          <a:r>
            <a:rPr lang="ru-RU" dirty="0" err="1" smtClean="0"/>
            <a:t>растеж</a:t>
          </a:r>
          <a:r>
            <a:rPr lang="ru-RU" dirty="0" smtClean="0"/>
            <a:t> на МСП»</a:t>
          </a:r>
          <a:endParaRPr lang="bg-BG" dirty="0" smtClean="0"/>
        </a:p>
        <a:p>
          <a:r>
            <a:rPr lang="bg-BG" dirty="0" smtClean="0"/>
            <a:t>(юни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2B6DB6B-143D-47B6-9D7C-E89D8E89C42D}" type="parTrans" cxnId="{DC1AC1E7-C9D7-487F-A557-68BBDE13AA40}">
      <dgm:prSet/>
      <dgm:spPr/>
      <dgm:t>
        <a:bodyPr/>
        <a:lstStyle/>
        <a:p>
          <a:endParaRPr lang="en-US"/>
        </a:p>
      </dgm:t>
    </dgm:pt>
    <dgm:pt modelId="{F20840DC-5499-45EF-8A1D-031649ED0180}" type="sibTrans" cxnId="{DC1AC1E7-C9D7-487F-A557-68BBDE13AA40}">
      <dgm:prSet/>
      <dgm:spPr/>
      <dgm:t>
        <a:bodyPr/>
        <a:lstStyle/>
        <a:p>
          <a:endParaRPr lang="en-US"/>
        </a:p>
      </dgm:t>
    </dgm:pt>
    <dgm:pt modelId="{F5DFCFFC-67B7-4E84-838E-89216FFE149E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6. „Развитие на клъстери в България“</a:t>
          </a:r>
        </a:p>
        <a:p>
          <a:r>
            <a:rPr lang="bg-BG" dirty="0" smtClean="0"/>
            <a:t>(декември 20</a:t>
          </a:r>
          <a:r>
            <a:rPr lang="en-US" dirty="0" smtClean="0"/>
            <a:t>16</a:t>
          </a:r>
          <a:r>
            <a:rPr lang="bg-BG" dirty="0" smtClean="0"/>
            <a:t>)</a:t>
          </a:r>
        </a:p>
      </dgm:t>
    </dgm:pt>
    <dgm:pt modelId="{DC963B28-D7AD-444A-B6C6-2F6EF2009C05}" type="parTrans" cxnId="{22FC3293-A5FD-4F07-8D1B-DB5CF0A27681}">
      <dgm:prSet/>
      <dgm:spPr/>
      <dgm:t>
        <a:bodyPr/>
        <a:lstStyle/>
        <a:p>
          <a:endParaRPr lang="en-US"/>
        </a:p>
      </dgm:t>
    </dgm:pt>
    <dgm:pt modelId="{52ACEB7B-C8AA-46BB-B202-78931E83922F}" type="sibTrans" cxnId="{22FC3293-A5FD-4F07-8D1B-DB5CF0A27681}">
      <dgm:prSet/>
      <dgm:spPr/>
      <dgm:t>
        <a:bodyPr/>
        <a:lstStyle/>
        <a:p>
          <a:endParaRPr lang="en-US"/>
        </a:p>
      </dgm:t>
    </dgm:pt>
    <dgm:pt modelId="{557FF012-D432-4AD6-B819-57B77579C9D2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7</a:t>
          </a:r>
          <a:r>
            <a:rPr lang="bg-BG" dirty="0" smtClean="0"/>
            <a:t>.“Повишаване на енергийната </a:t>
          </a:r>
          <a:r>
            <a:rPr lang="bg-BG" dirty="0" smtClean="0"/>
            <a:t>ефективност в големи предприятия“</a:t>
          </a:r>
        </a:p>
        <a:p>
          <a:r>
            <a:rPr lang="bg-BG" dirty="0" smtClean="0"/>
            <a:t>(януари</a:t>
          </a:r>
          <a:r>
            <a:rPr lang="en-US" dirty="0" smtClean="0"/>
            <a:t> 2017</a:t>
          </a:r>
          <a:r>
            <a:rPr lang="bg-BG" dirty="0" smtClean="0"/>
            <a:t>)</a:t>
          </a:r>
          <a:endParaRPr lang="en-US" dirty="0"/>
        </a:p>
      </dgm:t>
    </dgm:pt>
    <dgm:pt modelId="{BC11B9E5-4131-4048-8B59-2D1265B9C766}" type="parTrans" cxnId="{0BB944C7-F23F-45C7-A01E-D432DDFCF27C}">
      <dgm:prSet/>
      <dgm:spPr/>
      <dgm:t>
        <a:bodyPr/>
        <a:lstStyle/>
        <a:p>
          <a:endParaRPr lang="en-US"/>
        </a:p>
      </dgm:t>
    </dgm:pt>
    <dgm:pt modelId="{0C6F24E4-E698-4AA6-9174-7C26B5A30E92}" type="sibTrans" cxnId="{0BB944C7-F23F-45C7-A01E-D432DDFCF27C}">
      <dgm:prSet/>
      <dgm:spPr/>
      <dgm:t>
        <a:bodyPr/>
        <a:lstStyle/>
        <a:p>
          <a:endParaRPr lang="en-US"/>
        </a:p>
      </dgm:t>
    </dgm:pt>
    <dgm:pt modelId="{1658881B-6398-4A2B-BB92-32B14BA88A9D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8. „</a:t>
          </a:r>
          <a:r>
            <a:rPr lang="bg-BG" dirty="0" smtClean="0"/>
            <a:t>Разработване </a:t>
          </a:r>
          <a:r>
            <a:rPr lang="bg-BG" dirty="0" smtClean="0"/>
            <a:t>на продуктови и производствени иновации“</a:t>
          </a:r>
        </a:p>
        <a:p>
          <a:r>
            <a:rPr lang="bg-BG" dirty="0" smtClean="0"/>
            <a:t>(юни 2017)</a:t>
          </a:r>
          <a:endParaRPr lang="en-US" dirty="0"/>
        </a:p>
      </dgm:t>
    </dgm:pt>
    <dgm:pt modelId="{4FB3F8AC-56BB-4DC6-8F00-FDF7D491E6BF}" type="parTrans" cxnId="{15632B5F-C420-4719-A4B0-50FD8C86C997}">
      <dgm:prSet/>
      <dgm:spPr/>
      <dgm:t>
        <a:bodyPr/>
        <a:lstStyle/>
        <a:p>
          <a:endParaRPr lang="en-US"/>
        </a:p>
      </dgm:t>
    </dgm:pt>
    <dgm:pt modelId="{322B4DE1-CB8C-4B21-BFD1-5908E6C106A8}" type="sibTrans" cxnId="{15632B5F-C420-4719-A4B0-50FD8C86C997}">
      <dgm:prSet/>
      <dgm:spPr/>
      <dgm:t>
        <a:bodyPr/>
        <a:lstStyle/>
        <a:p>
          <a:endParaRPr lang="en-US"/>
        </a:p>
      </dgm:t>
    </dgm:pt>
    <dgm:pt modelId="{B40E7770-2A4C-46B2-B63B-A1229B0647DB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9.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пилотни</a:t>
          </a:r>
          <a:r>
            <a:rPr lang="ru-RU" dirty="0" smtClean="0"/>
            <a:t> и </a:t>
          </a:r>
          <a:r>
            <a:rPr lang="ru-RU" dirty="0" err="1" smtClean="0"/>
            <a:t>демонстрационни</a:t>
          </a:r>
          <a:r>
            <a:rPr lang="ru-RU" dirty="0" smtClean="0"/>
            <a:t> </a:t>
          </a:r>
          <a:r>
            <a:rPr lang="ru-RU" dirty="0" err="1" smtClean="0"/>
            <a:t>инициативи</a:t>
          </a:r>
          <a:r>
            <a:rPr lang="ru-RU" dirty="0" smtClean="0"/>
            <a:t> за </a:t>
          </a:r>
          <a:r>
            <a:rPr lang="ru-RU" dirty="0" err="1" smtClean="0"/>
            <a:t>ефективно</a:t>
          </a:r>
          <a:r>
            <a:rPr lang="ru-RU" dirty="0" smtClean="0"/>
            <a:t> </a:t>
          </a:r>
          <a:r>
            <a:rPr lang="ru-RU" dirty="0" err="1" smtClean="0"/>
            <a:t>използване</a:t>
          </a:r>
          <a:r>
            <a:rPr lang="ru-RU" dirty="0" smtClean="0"/>
            <a:t> на </a:t>
          </a:r>
          <a:r>
            <a:rPr lang="ru-RU" dirty="0" err="1" smtClean="0"/>
            <a:t>ресурсите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(ноември 2017)</a:t>
          </a:r>
          <a:endParaRPr lang="en-US" dirty="0"/>
        </a:p>
      </dgm:t>
    </dgm:pt>
    <dgm:pt modelId="{30E2AEAF-541E-4779-8659-F00CA67ECA86}" type="parTrans" cxnId="{DEAA6A31-62FB-4B9F-844B-8A876FF7A3D7}">
      <dgm:prSet/>
      <dgm:spPr/>
      <dgm:t>
        <a:bodyPr/>
        <a:lstStyle/>
        <a:p>
          <a:endParaRPr lang="en-US"/>
        </a:p>
      </dgm:t>
    </dgm:pt>
    <dgm:pt modelId="{C613F53E-804A-48E3-B7E0-A18BD8728597}" type="sibTrans" cxnId="{DEAA6A31-62FB-4B9F-844B-8A876FF7A3D7}">
      <dgm:prSet/>
      <dgm:spPr/>
      <dgm:t>
        <a:bodyPr/>
        <a:lstStyle/>
        <a:p>
          <a:endParaRPr lang="en-US"/>
        </a:p>
      </dgm:t>
    </dgm:pt>
    <dgm:pt modelId="{3A6BD867-B984-45B7-86C1-E534C853003A}">
      <dgm:prSet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10. </a:t>
          </a:r>
          <a:r>
            <a:rPr lang="bg-BG" dirty="0" smtClean="0"/>
            <a:t>„Насърчаване на предприемачеството“</a:t>
          </a:r>
          <a:endParaRPr lang="en-US" dirty="0" smtClean="0"/>
        </a:p>
        <a:p>
          <a:r>
            <a:rPr lang="en-US" dirty="0" smtClean="0"/>
            <a:t>(</a:t>
          </a:r>
          <a:r>
            <a:rPr lang="bg-BG" dirty="0" smtClean="0"/>
            <a:t>юни</a:t>
          </a:r>
          <a:r>
            <a:rPr lang="en-US" dirty="0" smtClean="0"/>
            <a:t> 2018) </a:t>
          </a:r>
          <a:endParaRPr lang="en-US" dirty="0"/>
        </a:p>
      </dgm:t>
    </dgm:pt>
    <dgm:pt modelId="{F9C91021-31F9-4BEB-AAA9-34EC76E58577}" type="parTrans" cxnId="{EECA3AAD-A4DC-42F8-9A5E-A9A6C902D2D2}">
      <dgm:prSet/>
      <dgm:spPr/>
      <dgm:t>
        <a:bodyPr/>
        <a:lstStyle/>
        <a:p>
          <a:endParaRPr lang="en-US"/>
        </a:p>
      </dgm:t>
    </dgm:pt>
    <dgm:pt modelId="{F696C857-CAD3-4903-B606-CE4773357CF1}" type="sibTrans" cxnId="{EECA3AAD-A4DC-42F8-9A5E-A9A6C902D2D2}">
      <dgm:prSet/>
      <dgm:spPr/>
      <dgm:t>
        <a:bodyPr/>
        <a:lstStyle/>
        <a:p>
          <a:endParaRPr lang="en-US"/>
        </a:p>
      </dgm:t>
    </dgm:pt>
    <dgm:pt modelId="{9F3F4212-238F-4A11-9C5A-ABEA36C68420}">
      <dgm:prSet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1</a:t>
          </a:r>
          <a:r>
            <a:rPr lang="bg-BG" dirty="0" smtClean="0"/>
            <a:t>1</a:t>
          </a:r>
          <a:r>
            <a:rPr lang="en-US" dirty="0" smtClean="0"/>
            <a:t>. </a:t>
          </a:r>
          <a:r>
            <a:rPr lang="ru-RU" b="1" i="0" dirty="0" smtClean="0"/>
            <a:t>„</a:t>
          </a:r>
          <a:r>
            <a:rPr lang="ru-RU" dirty="0" err="1" smtClean="0"/>
            <a:t>Подобряване</a:t>
          </a:r>
          <a:r>
            <a:rPr lang="ru-RU" dirty="0" smtClean="0"/>
            <a:t> на </a:t>
          </a:r>
          <a:r>
            <a:rPr lang="ru-RU" dirty="0" err="1" smtClean="0"/>
            <a:t>производствения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в </a:t>
          </a:r>
          <a:r>
            <a:rPr lang="ru-RU" dirty="0" err="1" smtClean="0"/>
            <a:t>малките</a:t>
          </a:r>
          <a:r>
            <a:rPr lang="ru-RU" dirty="0" smtClean="0"/>
            <a:t> и </a:t>
          </a:r>
          <a:r>
            <a:rPr lang="ru-RU" dirty="0" err="1" smtClean="0"/>
            <a:t>средни</a:t>
          </a:r>
          <a:r>
            <a:rPr lang="ru-RU" dirty="0" smtClean="0"/>
            <a:t> предприятия“</a:t>
          </a:r>
          <a:endParaRPr lang="en-US" dirty="0" smtClean="0"/>
        </a:p>
        <a:p>
          <a:r>
            <a:rPr lang="en-US" dirty="0" smtClean="0"/>
            <a:t>(</a:t>
          </a:r>
          <a:r>
            <a:rPr lang="bg-BG" dirty="0" smtClean="0"/>
            <a:t>декември </a:t>
          </a:r>
          <a:r>
            <a:rPr lang="en-US" dirty="0" smtClean="0"/>
            <a:t>2018) </a:t>
          </a:r>
          <a:endParaRPr lang="en-US" dirty="0"/>
        </a:p>
      </dgm:t>
    </dgm:pt>
    <dgm:pt modelId="{3178D685-5C82-41A8-85E3-27D9349EA654}" type="parTrans" cxnId="{587B623B-6C24-4392-9935-D2E41CF869E8}">
      <dgm:prSet/>
      <dgm:spPr/>
      <dgm:t>
        <a:bodyPr/>
        <a:lstStyle/>
        <a:p>
          <a:endParaRPr lang="bg-BG"/>
        </a:p>
      </dgm:t>
    </dgm:pt>
    <dgm:pt modelId="{16D051BC-56BF-4F9C-96B0-994E8A30426F}" type="sibTrans" cxnId="{587B623B-6C24-4392-9935-D2E41CF869E8}">
      <dgm:prSet/>
      <dgm:spPr/>
      <dgm:t>
        <a:bodyPr/>
        <a:lstStyle/>
        <a:p>
          <a:endParaRPr lang="bg-BG"/>
        </a:p>
      </dgm:t>
    </dgm:pt>
    <dgm:pt modelId="{4F9F0491-1FBA-41D9-99C5-644752F46886}" type="pres">
      <dgm:prSet presAssocID="{C5407B42-87DD-44B9-84EB-E4BFD3B3B1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A417EC-5B45-415A-9758-54B5F72B8059}" type="pres">
      <dgm:prSet presAssocID="{E231ECBF-8837-4B00-BB06-5254013B7E98}" presName="node" presStyleLbl="node1" presStyleIdx="0" presStyleCnt="11" custLinFactNeighborX="6404" custLinFactNeighborY="1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B47F2-778D-4FA2-B45A-E7F99AE1F20D}" type="pres">
      <dgm:prSet presAssocID="{D8100E57-1AA8-447D-9477-3138A1601615}" presName="sibTrans" presStyleLbl="sibTrans2D1" presStyleIdx="0" presStyleCnt="10" custLinFactNeighborX="18125" custLinFactNeighborY="3822"/>
      <dgm:spPr/>
      <dgm:t>
        <a:bodyPr/>
        <a:lstStyle/>
        <a:p>
          <a:endParaRPr lang="en-US"/>
        </a:p>
      </dgm:t>
    </dgm:pt>
    <dgm:pt modelId="{D3917B77-1B22-44CB-8147-31112382C082}" type="pres">
      <dgm:prSet presAssocID="{D8100E57-1AA8-447D-9477-3138A1601615}" presName="connectorText" presStyleLbl="sibTrans2D1" presStyleIdx="0" presStyleCnt="10"/>
      <dgm:spPr/>
      <dgm:t>
        <a:bodyPr/>
        <a:lstStyle/>
        <a:p>
          <a:endParaRPr lang="en-US"/>
        </a:p>
      </dgm:t>
    </dgm:pt>
    <dgm:pt modelId="{83465D6F-2BBC-41FA-92E4-CF92AFD6B79A}" type="pres">
      <dgm:prSet presAssocID="{A0561233-0056-40A2-B8F9-8DC0D509FF80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F9DB4-72A3-46E6-B03B-FFDF0D2E0223}" type="pres">
      <dgm:prSet presAssocID="{9F372E7C-E733-4542-86E9-5149CC0EDA95}" presName="sibTrans" presStyleLbl="sibTrans2D1" presStyleIdx="1" presStyleCnt="10"/>
      <dgm:spPr/>
      <dgm:t>
        <a:bodyPr/>
        <a:lstStyle/>
        <a:p>
          <a:endParaRPr lang="en-US"/>
        </a:p>
      </dgm:t>
    </dgm:pt>
    <dgm:pt modelId="{95B51C84-4522-41F1-86EE-85380313C34D}" type="pres">
      <dgm:prSet presAssocID="{9F372E7C-E733-4542-86E9-5149CC0EDA95}" presName="connectorText" presStyleLbl="sibTrans2D1" presStyleIdx="1" presStyleCnt="10"/>
      <dgm:spPr/>
      <dgm:t>
        <a:bodyPr/>
        <a:lstStyle/>
        <a:p>
          <a:endParaRPr lang="en-US"/>
        </a:p>
      </dgm:t>
    </dgm:pt>
    <dgm:pt modelId="{0BCE2F2E-4445-4D3C-8139-F9576C027698}" type="pres">
      <dgm:prSet presAssocID="{89BC97F9-8ADB-4181-9C46-01EF776A86A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D18CD-2F31-4B08-B98F-AD1391FDD153}" type="pres">
      <dgm:prSet presAssocID="{7A80D9DC-9426-496C-B364-F3DFDBD47E89}" presName="sibTrans" presStyleLbl="sibTrans2D1" presStyleIdx="2" presStyleCnt="10"/>
      <dgm:spPr/>
      <dgm:t>
        <a:bodyPr/>
        <a:lstStyle/>
        <a:p>
          <a:endParaRPr lang="en-US"/>
        </a:p>
      </dgm:t>
    </dgm:pt>
    <dgm:pt modelId="{A68EE179-D7DF-414D-9AC2-CFEEEC2A3AA7}" type="pres">
      <dgm:prSet presAssocID="{7A80D9DC-9426-496C-B364-F3DFDBD47E89}" presName="connectorText" presStyleLbl="sibTrans2D1" presStyleIdx="2" presStyleCnt="10"/>
      <dgm:spPr/>
      <dgm:t>
        <a:bodyPr/>
        <a:lstStyle/>
        <a:p>
          <a:endParaRPr lang="en-US"/>
        </a:p>
      </dgm:t>
    </dgm:pt>
    <dgm:pt modelId="{78B4E1D2-B73D-4626-AFC5-A422A3D74E13}" type="pres">
      <dgm:prSet presAssocID="{669CA18B-4105-4432-A232-B79FA55E0331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169CC-981B-4B50-9EBF-8EDDC644E752}" type="pres">
      <dgm:prSet presAssocID="{3E1AC927-3D25-4BD3-8493-F23B7E3F7BC6}" presName="sibTrans" presStyleLbl="sibTrans2D1" presStyleIdx="3" presStyleCnt="10"/>
      <dgm:spPr/>
      <dgm:t>
        <a:bodyPr/>
        <a:lstStyle/>
        <a:p>
          <a:endParaRPr lang="en-US"/>
        </a:p>
      </dgm:t>
    </dgm:pt>
    <dgm:pt modelId="{C516D099-4DDD-48B5-95BC-2696B30811E2}" type="pres">
      <dgm:prSet presAssocID="{3E1AC927-3D25-4BD3-8493-F23B7E3F7BC6}" presName="connectorText" presStyleLbl="sibTrans2D1" presStyleIdx="3" presStyleCnt="10"/>
      <dgm:spPr/>
      <dgm:t>
        <a:bodyPr/>
        <a:lstStyle/>
        <a:p>
          <a:endParaRPr lang="en-US"/>
        </a:p>
      </dgm:t>
    </dgm:pt>
    <dgm:pt modelId="{F2A03514-5FF8-4D87-97C5-3485333D6C53}" type="pres">
      <dgm:prSet presAssocID="{93D83B12-8832-485E-B0D6-C797C6F8C1CC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FD3FA-50D7-4E90-9D6F-09A9CA1EBBC5}" type="pres">
      <dgm:prSet presAssocID="{F20840DC-5499-45EF-8A1D-031649ED0180}" presName="sibTrans" presStyleLbl="sibTrans2D1" presStyleIdx="4" presStyleCnt="10"/>
      <dgm:spPr/>
      <dgm:t>
        <a:bodyPr/>
        <a:lstStyle/>
        <a:p>
          <a:endParaRPr lang="en-US"/>
        </a:p>
      </dgm:t>
    </dgm:pt>
    <dgm:pt modelId="{B8DDC0AC-23F4-4DD3-A038-57A54FE7DC98}" type="pres">
      <dgm:prSet presAssocID="{F20840DC-5499-45EF-8A1D-031649ED0180}" presName="connectorText" presStyleLbl="sibTrans2D1" presStyleIdx="4" presStyleCnt="10"/>
      <dgm:spPr/>
      <dgm:t>
        <a:bodyPr/>
        <a:lstStyle/>
        <a:p>
          <a:endParaRPr lang="en-US"/>
        </a:p>
      </dgm:t>
    </dgm:pt>
    <dgm:pt modelId="{D75F535F-1E29-479D-BF17-9F4776DBB37C}" type="pres">
      <dgm:prSet presAssocID="{F5DFCFFC-67B7-4E84-838E-89216FFE149E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430484-58A9-4CB2-8B56-65FE7283558A}" type="pres">
      <dgm:prSet presAssocID="{52ACEB7B-C8AA-46BB-B202-78931E83922F}" presName="sibTrans" presStyleLbl="sibTrans2D1" presStyleIdx="5" presStyleCnt="10"/>
      <dgm:spPr/>
      <dgm:t>
        <a:bodyPr/>
        <a:lstStyle/>
        <a:p>
          <a:endParaRPr lang="en-US"/>
        </a:p>
      </dgm:t>
    </dgm:pt>
    <dgm:pt modelId="{3A1D22C7-D220-4DE8-B320-04A43EB86998}" type="pres">
      <dgm:prSet presAssocID="{52ACEB7B-C8AA-46BB-B202-78931E83922F}" presName="connectorText" presStyleLbl="sibTrans2D1" presStyleIdx="5" presStyleCnt="10"/>
      <dgm:spPr/>
      <dgm:t>
        <a:bodyPr/>
        <a:lstStyle/>
        <a:p>
          <a:endParaRPr lang="en-US"/>
        </a:p>
      </dgm:t>
    </dgm:pt>
    <dgm:pt modelId="{EED01041-8413-4B25-9912-794AD79005D0}" type="pres">
      <dgm:prSet presAssocID="{557FF012-D432-4AD6-B819-57B77579C9D2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E7B27-83BE-4FD4-B7A7-9C39FD758564}" type="pres">
      <dgm:prSet presAssocID="{0C6F24E4-E698-4AA6-9174-7C26B5A30E92}" presName="sibTrans" presStyleLbl="sibTrans2D1" presStyleIdx="6" presStyleCnt="10"/>
      <dgm:spPr/>
      <dgm:t>
        <a:bodyPr/>
        <a:lstStyle/>
        <a:p>
          <a:endParaRPr lang="en-US"/>
        </a:p>
      </dgm:t>
    </dgm:pt>
    <dgm:pt modelId="{8FF7173F-E822-4E15-900D-ADDDE684EC94}" type="pres">
      <dgm:prSet presAssocID="{0C6F24E4-E698-4AA6-9174-7C26B5A30E92}" presName="connectorText" presStyleLbl="sibTrans2D1" presStyleIdx="6" presStyleCnt="10"/>
      <dgm:spPr/>
      <dgm:t>
        <a:bodyPr/>
        <a:lstStyle/>
        <a:p>
          <a:endParaRPr lang="en-US"/>
        </a:p>
      </dgm:t>
    </dgm:pt>
    <dgm:pt modelId="{9253B189-1DB9-440A-8588-E2D1A1A139E3}" type="pres">
      <dgm:prSet presAssocID="{1658881B-6398-4A2B-BB92-32B14BA88A9D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64583-1C65-4092-8B5D-68AFEF6CDE6E}" type="pres">
      <dgm:prSet presAssocID="{322B4DE1-CB8C-4B21-BFD1-5908E6C106A8}" presName="sibTrans" presStyleLbl="sibTrans2D1" presStyleIdx="7" presStyleCnt="10"/>
      <dgm:spPr/>
      <dgm:t>
        <a:bodyPr/>
        <a:lstStyle/>
        <a:p>
          <a:endParaRPr lang="en-US"/>
        </a:p>
      </dgm:t>
    </dgm:pt>
    <dgm:pt modelId="{53FE26FF-8937-4F6B-83B0-9AE6B2B63E6C}" type="pres">
      <dgm:prSet presAssocID="{322B4DE1-CB8C-4B21-BFD1-5908E6C106A8}" presName="connectorText" presStyleLbl="sibTrans2D1" presStyleIdx="7" presStyleCnt="10"/>
      <dgm:spPr/>
      <dgm:t>
        <a:bodyPr/>
        <a:lstStyle/>
        <a:p>
          <a:endParaRPr lang="en-US"/>
        </a:p>
      </dgm:t>
    </dgm:pt>
    <dgm:pt modelId="{DE3A1A29-4735-46DB-92D5-A5722CE33D72}" type="pres">
      <dgm:prSet presAssocID="{B40E7770-2A4C-46B2-B63B-A1229B0647DB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5A743-45DC-47AA-8A95-25DAC725EE2B}" type="pres">
      <dgm:prSet presAssocID="{C613F53E-804A-48E3-B7E0-A18BD8728597}" presName="sibTrans" presStyleLbl="sibTrans2D1" presStyleIdx="8" presStyleCnt="10"/>
      <dgm:spPr/>
      <dgm:t>
        <a:bodyPr/>
        <a:lstStyle/>
        <a:p>
          <a:endParaRPr lang="en-US"/>
        </a:p>
      </dgm:t>
    </dgm:pt>
    <dgm:pt modelId="{FEE7C7A1-EADF-4384-B8B7-94B8DCB0A88B}" type="pres">
      <dgm:prSet presAssocID="{C613F53E-804A-48E3-B7E0-A18BD8728597}" presName="connectorText" presStyleLbl="sibTrans2D1" presStyleIdx="8" presStyleCnt="10"/>
      <dgm:spPr/>
      <dgm:t>
        <a:bodyPr/>
        <a:lstStyle/>
        <a:p>
          <a:endParaRPr lang="en-US"/>
        </a:p>
      </dgm:t>
    </dgm:pt>
    <dgm:pt modelId="{0718D424-7109-4D32-8439-7E95453F3B46}" type="pres">
      <dgm:prSet presAssocID="{3A6BD867-B984-45B7-86C1-E534C853003A}" presName="node" presStyleLbl="node1" presStyleIdx="9" presStyleCnt="11" custScaleX="100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2A6E81-102C-4C53-99B9-B266A37D0094}" type="pres">
      <dgm:prSet presAssocID="{F696C857-CAD3-4903-B606-CE4773357CF1}" presName="sibTrans" presStyleLbl="sibTrans2D1" presStyleIdx="9" presStyleCnt="10"/>
      <dgm:spPr/>
      <dgm:t>
        <a:bodyPr/>
        <a:lstStyle/>
        <a:p>
          <a:endParaRPr lang="bg-BG"/>
        </a:p>
      </dgm:t>
    </dgm:pt>
    <dgm:pt modelId="{44EDE124-BEA8-4DD7-A00A-D1E280E88DA7}" type="pres">
      <dgm:prSet presAssocID="{F696C857-CAD3-4903-B606-CE4773357CF1}" presName="connectorText" presStyleLbl="sibTrans2D1" presStyleIdx="9" presStyleCnt="10"/>
      <dgm:spPr/>
      <dgm:t>
        <a:bodyPr/>
        <a:lstStyle/>
        <a:p>
          <a:endParaRPr lang="bg-BG"/>
        </a:p>
      </dgm:t>
    </dgm:pt>
    <dgm:pt modelId="{8C19CF2E-B932-4C93-8643-1A278CE3B049}" type="pres">
      <dgm:prSet presAssocID="{9F3F4212-238F-4A11-9C5A-ABEA36C68420}" presName="node" presStyleLbl="node1" presStyleIdx="10" presStyleCnt="11" custScaleX="10543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885C8C99-DAFF-4E08-9470-A9DB998ACA35}" type="presOf" srcId="{F5DFCFFC-67B7-4E84-838E-89216FFE149E}" destId="{D75F535F-1E29-479D-BF17-9F4776DBB37C}" srcOrd="0" destOrd="0" presId="urn:microsoft.com/office/officeart/2005/8/layout/process5"/>
    <dgm:cxn modelId="{DC1AC1E7-C9D7-487F-A557-68BBDE13AA40}" srcId="{C5407B42-87DD-44B9-84EB-E4BFD3B3B113}" destId="{93D83B12-8832-485E-B0D6-C797C6F8C1CC}" srcOrd="4" destOrd="0" parTransId="{72B6DB6B-143D-47B6-9D7C-E89D8E89C42D}" sibTransId="{F20840DC-5499-45EF-8A1D-031649ED0180}"/>
    <dgm:cxn modelId="{07A2E4D1-633D-4293-BDF7-4215772DD1F6}" type="presOf" srcId="{F20840DC-5499-45EF-8A1D-031649ED0180}" destId="{A4EFD3FA-50D7-4E90-9D6F-09A9CA1EBBC5}" srcOrd="0" destOrd="0" presId="urn:microsoft.com/office/officeart/2005/8/layout/process5"/>
    <dgm:cxn modelId="{C0AAB2AE-B3D2-4E57-A893-59F7D6A8E253}" type="presOf" srcId="{3A6BD867-B984-45B7-86C1-E534C853003A}" destId="{0718D424-7109-4D32-8439-7E95453F3B46}" srcOrd="0" destOrd="0" presId="urn:microsoft.com/office/officeart/2005/8/layout/process5"/>
    <dgm:cxn modelId="{27DBFD8B-2241-4481-B6CA-7AE4D6342A4A}" type="presOf" srcId="{F696C857-CAD3-4903-B606-CE4773357CF1}" destId="{44EDE124-BEA8-4DD7-A00A-D1E280E88DA7}" srcOrd="1" destOrd="0" presId="urn:microsoft.com/office/officeart/2005/8/layout/process5"/>
    <dgm:cxn modelId="{EE521C93-FAD8-48FB-A5B4-28B708EC8F83}" srcId="{C5407B42-87DD-44B9-84EB-E4BFD3B3B113}" destId="{E231ECBF-8837-4B00-BB06-5254013B7E98}" srcOrd="0" destOrd="0" parTransId="{376B122C-3824-44AD-99C3-EF10F5FFBB87}" sibTransId="{D8100E57-1AA8-447D-9477-3138A1601615}"/>
    <dgm:cxn modelId="{91F8AFF5-1C80-456C-A12F-D5BFC744F3EA}" type="presOf" srcId="{F20840DC-5499-45EF-8A1D-031649ED0180}" destId="{B8DDC0AC-23F4-4DD3-A038-57A54FE7DC98}" srcOrd="1" destOrd="0" presId="urn:microsoft.com/office/officeart/2005/8/layout/process5"/>
    <dgm:cxn modelId="{0A94191F-C640-4CDE-ACD7-806A062644F0}" srcId="{C5407B42-87DD-44B9-84EB-E4BFD3B3B113}" destId="{89BC97F9-8ADB-4181-9C46-01EF776A86AA}" srcOrd="2" destOrd="0" parTransId="{7E5BDE66-3B5A-4249-8846-B303B883C904}" sibTransId="{7A80D9DC-9426-496C-B364-F3DFDBD47E89}"/>
    <dgm:cxn modelId="{E26EFFB3-B13E-4902-BB18-51088E3FEA7D}" type="presOf" srcId="{7A80D9DC-9426-496C-B364-F3DFDBD47E89}" destId="{520D18CD-2F31-4B08-B98F-AD1391FDD153}" srcOrd="0" destOrd="0" presId="urn:microsoft.com/office/officeart/2005/8/layout/process5"/>
    <dgm:cxn modelId="{4B446D9F-B93C-4223-B569-AE8C42FECD92}" type="presOf" srcId="{3E1AC927-3D25-4BD3-8493-F23B7E3F7BC6}" destId="{481169CC-981B-4B50-9EBF-8EDDC644E752}" srcOrd="0" destOrd="0" presId="urn:microsoft.com/office/officeart/2005/8/layout/process5"/>
    <dgm:cxn modelId="{4E2FA45F-2667-44D0-A747-B6CD8BC63162}" type="presOf" srcId="{52ACEB7B-C8AA-46BB-B202-78931E83922F}" destId="{3A1D22C7-D220-4DE8-B320-04A43EB86998}" srcOrd="1" destOrd="0" presId="urn:microsoft.com/office/officeart/2005/8/layout/process5"/>
    <dgm:cxn modelId="{BE23064A-519A-445B-AA13-354AD41DD4D4}" type="presOf" srcId="{3E1AC927-3D25-4BD3-8493-F23B7E3F7BC6}" destId="{C516D099-4DDD-48B5-95BC-2696B30811E2}" srcOrd="1" destOrd="0" presId="urn:microsoft.com/office/officeart/2005/8/layout/process5"/>
    <dgm:cxn modelId="{014B1BBD-825E-4DAC-88A2-DA15372E236A}" srcId="{C5407B42-87DD-44B9-84EB-E4BFD3B3B113}" destId="{669CA18B-4105-4432-A232-B79FA55E0331}" srcOrd="3" destOrd="0" parTransId="{AE9F56A3-049F-4E55-AA17-0EFB7DD90D2D}" sibTransId="{3E1AC927-3D25-4BD3-8493-F23B7E3F7BC6}"/>
    <dgm:cxn modelId="{24DEB5A1-5427-4B73-A5F7-E70C97EAC17B}" type="presOf" srcId="{0C6F24E4-E698-4AA6-9174-7C26B5A30E92}" destId="{0C0E7B27-83BE-4FD4-B7A7-9C39FD758564}" srcOrd="0" destOrd="0" presId="urn:microsoft.com/office/officeart/2005/8/layout/process5"/>
    <dgm:cxn modelId="{8F74A381-33AB-4B7C-A070-AC6218A07FA7}" type="presOf" srcId="{C5407B42-87DD-44B9-84EB-E4BFD3B3B113}" destId="{4F9F0491-1FBA-41D9-99C5-644752F46886}" srcOrd="0" destOrd="0" presId="urn:microsoft.com/office/officeart/2005/8/layout/process5"/>
    <dgm:cxn modelId="{F3297D30-1042-4418-A6BE-51FF642343F8}" type="presOf" srcId="{322B4DE1-CB8C-4B21-BFD1-5908E6C106A8}" destId="{75664583-1C65-4092-8B5D-68AFEF6CDE6E}" srcOrd="0" destOrd="0" presId="urn:microsoft.com/office/officeart/2005/8/layout/process5"/>
    <dgm:cxn modelId="{011D763A-318B-4CC0-B8C4-2C19FDC5A468}" type="presOf" srcId="{52ACEB7B-C8AA-46BB-B202-78931E83922F}" destId="{7B430484-58A9-4CB2-8B56-65FE7283558A}" srcOrd="0" destOrd="0" presId="urn:microsoft.com/office/officeart/2005/8/layout/process5"/>
    <dgm:cxn modelId="{C63BECB4-4A21-4BD2-86B0-AC9DBE1CCD4E}" type="presOf" srcId="{D8100E57-1AA8-447D-9477-3138A1601615}" destId="{D3917B77-1B22-44CB-8147-31112382C082}" srcOrd="1" destOrd="0" presId="urn:microsoft.com/office/officeart/2005/8/layout/process5"/>
    <dgm:cxn modelId="{888FDBD9-8B52-4855-8B83-0786A2EADAC0}" type="presOf" srcId="{B40E7770-2A4C-46B2-B63B-A1229B0647DB}" destId="{DE3A1A29-4735-46DB-92D5-A5722CE33D72}" srcOrd="0" destOrd="0" presId="urn:microsoft.com/office/officeart/2005/8/layout/process5"/>
    <dgm:cxn modelId="{EECA3AAD-A4DC-42F8-9A5E-A9A6C902D2D2}" srcId="{C5407B42-87DD-44B9-84EB-E4BFD3B3B113}" destId="{3A6BD867-B984-45B7-86C1-E534C853003A}" srcOrd="9" destOrd="0" parTransId="{F9C91021-31F9-4BEB-AAA9-34EC76E58577}" sibTransId="{F696C857-CAD3-4903-B606-CE4773357CF1}"/>
    <dgm:cxn modelId="{8A22CB32-C2A8-4849-BEE5-90A096C907BE}" type="presOf" srcId="{9F372E7C-E733-4542-86E9-5149CC0EDA95}" destId="{95B51C84-4522-41F1-86EE-85380313C34D}" srcOrd="1" destOrd="0" presId="urn:microsoft.com/office/officeart/2005/8/layout/process5"/>
    <dgm:cxn modelId="{22FC3293-A5FD-4F07-8D1B-DB5CF0A27681}" srcId="{C5407B42-87DD-44B9-84EB-E4BFD3B3B113}" destId="{F5DFCFFC-67B7-4E84-838E-89216FFE149E}" srcOrd="5" destOrd="0" parTransId="{DC963B28-D7AD-444A-B6C6-2F6EF2009C05}" sibTransId="{52ACEB7B-C8AA-46BB-B202-78931E83922F}"/>
    <dgm:cxn modelId="{15632B5F-C420-4719-A4B0-50FD8C86C997}" srcId="{C5407B42-87DD-44B9-84EB-E4BFD3B3B113}" destId="{1658881B-6398-4A2B-BB92-32B14BA88A9D}" srcOrd="7" destOrd="0" parTransId="{4FB3F8AC-56BB-4DC6-8F00-FDF7D491E6BF}" sibTransId="{322B4DE1-CB8C-4B21-BFD1-5908E6C106A8}"/>
    <dgm:cxn modelId="{68F3A562-02A9-42CF-BA4E-EC8B9A02A3C3}" type="presOf" srcId="{1658881B-6398-4A2B-BB92-32B14BA88A9D}" destId="{9253B189-1DB9-440A-8588-E2D1A1A139E3}" srcOrd="0" destOrd="0" presId="urn:microsoft.com/office/officeart/2005/8/layout/process5"/>
    <dgm:cxn modelId="{BDA75A8F-8BCE-4AE8-A459-EFE1C8F8D04D}" type="presOf" srcId="{E231ECBF-8837-4B00-BB06-5254013B7E98}" destId="{C3A417EC-5B45-415A-9758-54B5F72B8059}" srcOrd="0" destOrd="0" presId="urn:microsoft.com/office/officeart/2005/8/layout/process5"/>
    <dgm:cxn modelId="{A90AE1C9-A709-4585-9398-F94E466C8204}" srcId="{C5407B42-87DD-44B9-84EB-E4BFD3B3B113}" destId="{A0561233-0056-40A2-B8F9-8DC0D509FF80}" srcOrd="1" destOrd="0" parTransId="{69D502FB-5226-4F1F-BC3C-A5D5AE2B2087}" sibTransId="{9F372E7C-E733-4542-86E9-5149CC0EDA95}"/>
    <dgm:cxn modelId="{DE2723AA-780D-4477-B124-016592296F20}" type="presOf" srcId="{557FF012-D432-4AD6-B819-57B77579C9D2}" destId="{EED01041-8413-4B25-9912-794AD79005D0}" srcOrd="0" destOrd="0" presId="urn:microsoft.com/office/officeart/2005/8/layout/process5"/>
    <dgm:cxn modelId="{30227598-CDB8-457A-823E-C0B3B192CF97}" type="presOf" srcId="{A0561233-0056-40A2-B8F9-8DC0D509FF80}" destId="{83465D6F-2BBC-41FA-92E4-CF92AFD6B79A}" srcOrd="0" destOrd="0" presId="urn:microsoft.com/office/officeart/2005/8/layout/process5"/>
    <dgm:cxn modelId="{1FAE1285-2DD4-467B-8971-E5074392EE46}" type="presOf" srcId="{89BC97F9-8ADB-4181-9C46-01EF776A86AA}" destId="{0BCE2F2E-4445-4D3C-8139-F9576C027698}" srcOrd="0" destOrd="0" presId="urn:microsoft.com/office/officeart/2005/8/layout/process5"/>
    <dgm:cxn modelId="{63932F02-6B1B-403D-AE96-9161930F6DDE}" type="presOf" srcId="{0C6F24E4-E698-4AA6-9174-7C26B5A30E92}" destId="{8FF7173F-E822-4E15-900D-ADDDE684EC94}" srcOrd="1" destOrd="0" presId="urn:microsoft.com/office/officeart/2005/8/layout/process5"/>
    <dgm:cxn modelId="{25D6284F-204C-41B9-9CE2-E487543E20A1}" type="presOf" srcId="{7A80D9DC-9426-496C-B364-F3DFDBD47E89}" destId="{A68EE179-D7DF-414D-9AC2-CFEEEC2A3AA7}" srcOrd="1" destOrd="0" presId="urn:microsoft.com/office/officeart/2005/8/layout/process5"/>
    <dgm:cxn modelId="{4631BE38-53D5-45BB-A205-19A75421723C}" type="presOf" srcId="{C613F53E-804A-48E3-B7E0-A18BD8728597}" destId="{FEE7C7A1-EADF-4384-B8B7-94B8DCB0A88B}" srcOrd="1" destOrd="0" presId="urn:microsoft.com/office/officeart/2005/8/layout/process5"/>
    <dgm:cxn modelId="{C43F844B-C18C-4DC6-AE18-A04D6F17BF97}" type="presOf" srcId="{9F3F4212-238F-4A11-9C5A-ABEA36C68420}" destId="{8C19CF2E-B932-4C93-8643-1A278CE3B049}" srcOrd="0" destOrd="0" presId="urn:microsoft.com/office/officeart/2005/8/layout/process5"/>
    <dgm:cxn modelId="{96D2F4FE-2A53-487F-B86A-C5DB7164392A}" type="presOf" srcId="{669CA18B-4105-4432-A232-B79FA55E0331}" destId="{78B4E1D2-B73D-4626-AFC5-A422A3D74E13}" srcOrd="0" destOrd="0" presId="urn:microsoft.com/office/officeart/2005/8/layout/process5"/>
    <dgm:cxn modelId="{C0CEC036-5B17-4778-8013-155B27F05CB8}" type="presOf" srcId="{D8100E57-1AA8-447D-9477-3138A1601615}" destId="{CFDB47F2-778D-4FA2-B45A-E7F99AE1F20D}" srcOrd="0" destOrd="0" presId="urn:microsoft.com/office/officeart/2005/8/layout/process5"/>
    <dgm:cxn modelId="{F2CA0A24-757A-4D8D-8DC2-8D7AB795A8E3}" type="presOf" srcId="{F696C857-CAD3-4903-B606-CE4773357CF1}" destId="{532A6E81-102C-4C53-99B9-B266A37D0094}" srcOrd="0" destOrd="0" presId="urn:microsoft.com/office/officeart/2005/8/layout/process5"/>
    <dgm:cxn modelId="{77F75F4A-0962-442C-A8B2-CCD5E7A86756}" type="presOf" srcId="{322B4DE1-CB8C-4B21-BFD1-5908E6C106A8}" destId="{53FE26FF-8937-4F6B-83B0-9AE6B2B63E6C}" srcOrd="1" destOrd="0" presId="urn:microsoft.com/office/officeart/2005/8/layout/process5"/>
    <dgm:cxn modelId="{3A579AFF-C053-45DD-9246-A16FBC4356CB}" type="presOf" srcId="{C613F53E-804A-48E3-B7E0-A18BD8728597}" destId="{C975A743-45DC-47AA-8A95-25DAC725EE2B}" srcOrd="0" destOrd="0" presId="urn:microsoft.com/office/officeart/2005/8/layout/process5"/>
    <dgm:cxn modelId="{DEAA6A31-62FB-4B9F-844B-8A876FF7A3D7}" srcId="{C5407B42-87DD-44B9-84EB-E4BFD3B3B113}" destId="{B40E7770-2A4C-46B2-B63B-A1229B0647DB}" srcOrd="8" destOrd="0" parTransId="{30E2AEAF-541E-4779-8659-F00CA67ECA86}" sibTransId="{C613F53E-804A-48E3-B7E0-A18BD8728597}"/>
    <dgm:cxn modelId="{587B623B-6C24-4392-9935-D2E41CF869E8}" srcId="{C5407B42-87DD-44B9-84EB-E4BFD3B3B113}" destId="{9F3F4212-238F-4A11-9C5A-ABEA36C68420}" srcOrd="10" destOrd="0" parTransId="{3178D685-5C82-41A8-85E3-27D9349EA654}" sibTransId="{16D051BC-56BF-4F9C-96B0-994E8A30426F}"/>
    <dgm:cxn modelId="{0BB944C7-F23F-45C7-A01E-D432DDFCF27C}" srcId="{C5407B42-87DD-44B9-84EB-E4BFD3B3B113}" destId="{557FF012-D432-4AD6-B819-57B77579C9D2}" srcOrd="6" destOrd="0" parTransId="{BC11B9E5-4131-4048-8B59-2D1265B9C766}" sibTransId="{0C6F24E4-E698-4AA6-9174-7C26B5A30E92}"/>
    <dgm:cxn modelId="{3FBD1F07-5E42-4573-95AD-FED9E779B94D}" type="presOf" srcId="{9F372E7C-E733-4542-86E9-5149CC0EDA95}" destId="{324F9DB4-72A3-46E6-B03B-FFDF0D2E0223}" srcOrd="0" destOrd="0" presId="urn:microsoft.com/office/officeart/2005/8/layout/process5"/>
    <dgm:cxn modelId="{FEB8D033-4F4E-4DA2-92BF-F870A7089F03}" type="presOf" srcId="{93D83B12-8832-485E-B0D6-C797C6F8C1CC}" destId="{F2A03514-5FF8-4D87-97C5-3485333D6C53}" srcOrd="0" destOrd="0" presId="urn:microsoft.com/office/officeart/2005/8/layout/process5"/>
    <dgm:cxn modelId="{2F0A89DF-89F1-49BB-B795-5876214023B5}" type="presParOf" srcId="{4F9F0491-1FBA-41D9-99C5-644752F46886}" destId="{C3A417EC-5B45-415A-9758-54B5F72B8059}" srcOrd="0" destOrd="0" presId="urn:microsoft.com/office/officeart/2005/8/layout/process5"/>
    <dgm:cxn modelId="{0A4A2315-F4E4-46CF-88B2-3DE0F4F3F8B3}" type="presParOf" srcId="{4F9F0491-1FBA-41D9-99C5-644752F46886}" destId="{CFDB47F2-778D-4FA2-B45A-E7F99AE1F20D}" srcOrd="1" destOrd="0" presId="urn:microsoft.com/office/officeart/2005/8/layout/process5"/>
    <dgm:cxn modelId="{180BEDA0-B905-4D54-82A6-85F421CCC18F}" type="presParOf" srcId="{CFDB47F2-778D-4FA2-B45A-E7F99AE1F20D}" destId="{D3917B77-1B22-44CB-8147-31112382C082}" srcOrd="0" destOrd="0" presId="urn:microsoft.com/office/officeart/2005/8/layout/process5"/>
    <dgm:cxn modelId="{0A0A5B38-43C0-4E9A-ACA9-6E65E6517043}" type="presParOf" srcId="{4F9F0491-1FBA-41D9-99C5-644752F46886}" destId="{83465D6F-2BBC-41FA-92E4-CF92AFD6B79A}" srcOrd="2" destOrd="0" presId="urn:microsoft.com/office/officeart/2005/8/layout/process5"/>
    <dgm:cxn modelId="{A60D109D-062F-43C5-8DB7-C0B416E28152}" type="presParOf" srcId="{4F9F0491-1FBA-41D9-99C5-644752F46886}" destId="{324F9DB4-72A3-46E6-B03B-FFDF0D2E0223}" srcOrd="3" destOrd="0" presId="urn:microsoft.com/office/officeart/2005/8/layout/process5"/>
    <dgm:cxn modelId="{FE1DF050-640A-47A6-ABB5-29A787A91504}" type="presParOf" srcId="{324F9DB4-72A3-46E6-B03B-FFDF0D2E0223}" destId="{95B51C84-4522-41F1-86EE-85380313C34D}" srcOrd="0" destOrd="0" presId="urn:microsoft.com/office/officeart/2005/8/layout/process5"/>
    <dgm:cxn modelId="{0BA36411-FEF6-4BE4-9417-92262C068F9E}" type="presParOf" srcId="{4F9F0491-1FBA-41D9-99C5-644752F46886}" destId="{0BCE2F2E-4445-4D3C-8139-F9576C027698}" srcOrd="4" destOrd="0" presId="urn:microsoft.com/office/officeart/2005/8/layout/process5"/>
    <dgm:cxn modelId="{8871C5C6-7AB9-47F5-9A63-D3E2E4A507D5}" type="presParOf" srcId="{4F9F0491-1FBA-41D9-99C5-644752F46886}" destId="{520D18CD-2F31-4B08-B98F-AD1391FDD153}" srcOrd="5" destOrd="0" presId="urn:microsoft.com/office/officeart/2005/8/layout/process5"/>
    <dgm:cxn modelId="{F648D0F7-7623-45E3-BFB0-2AC65B542E67}" type="presParOf" srcId="{520D18CD-2F31-4B08-B98F-AD1391FDD153}" destId="{A68EE179-D7DF-414D-9AC2-CFEEEC2A3AA7}" srcOrd="0" destOrd="0" presId="urn:microsoft.com/office/officeart/2005/8/layout/process5"/>
    <dgm:cxn modelId="{30B0A6C9-3D11-4E42-A2F4-884B368FB2DB}" type="presParOf" srcId="{4F9F0491-1FBA-41D9-99C5-644752F46886}" destId="{78B4E1D2-B73D-4626-AFC5-A422A3D74E13}" srcOrd="6" destOrd="0" presId="urn:microsoft.com/office/officeart/2005/8/layout/process5"/>
    <dgm:cxn modelId="{F80FEFE8-0504-4916-9799-3663471969FE}" type="presParOf" srcId="{4F9F0491-1FBA-41D9-99C5-644752F46886}" destId="{481169CC-981B-4B50-9EBF-8EDDC644E752}" srcOrd="7" destOrd="0" presId="urn:microsoft.com/office/officeart/2005/8/layout/process5"/>
    <dgm:cxn modelId="{E1B0936A-79FA-47AB-A34E-AA544D560B24}" type="presParOf" srcId="{481169CC-981B-4B50-9EBF-8EDDC644E752}" destId="{C516D099-4DDD-48B5-95BC-2696B30811E2}" srcOrd="0" destOrd="0" presId="urn:microsoft.com/office/officeart/2005/8/layout/process5"/>
    <dgm:cxn modelId="{CDEE9769-0F6A-431A-B6CF-3C94210EBAEF}" type="presParOf" srcId="{4F9F0491-1FBA-41D9-99C5-644752F46886}" destId="{F2A03514-5FF8-4D87-97C5-3485333D6C53}" srcOrd="8" destOrd="0" presId="urn:microsoft.com/office/officeart/2005/8/layout/process5"/>
    <dgm:cxn modelId="{BF9A461D-A0C1-414F-BFCC-74CA5557B7F3}" type="presParOf" srcId="{4F9F0491-1FBA-41D9-99C5-644752F46886}" destId="{A4EFD3FA-50D7-4E90-9D6F-09A9CA1EBBC5}" srcOrd="9" destOrd="0" presId="urn:microsoft.com/office/officeart/2005/8/layout/process5"/>
    <dgm:cxn modelId="{484BE3AE-B344-4201-B80A-2FE55F0A4F7B}" type="presParOf" srcId="{A4EFD3FA-50D7-4E90-9D6F-09A9CA1EBBC5}" destId="{B8DDC0AC-23F4-4DD3-A038-57A54FE7DC98}" srcOrd="0" destOrd="0" presId="urn:microsoft.com/office/officeart/2005/8/layout/process5"/>
    <dgm:cxn modelId="{A745DA56-E19B-49C1-AAA1-1FB5FFE7EDA3}" type="presParOf" srcId="{4F9F0491-1FBA-41D9-99C5-644752F46886}" destId="{D75F535F-1E29-479D-BF17-9F4776DBB37C}" srcOrd="10" destOrd="0" presId="urn:microsoft.com/office/officeart/2005/8/layout/process5"/>
    <dgm:cxn modelId="{CD13F8AC-8A0F-4D63-A5C2-36CC99ED0DD9}" type="presParOf" srcId="{4F9F0491-1FBA-41D9-99C5-644752F46886}" destId="{7B430484-58A9-4CB2-8B56-65FE7283558A}" srcOrd="11" destOrd="0" presId="urn:microsoft.com/office/officeart/2005/8/layout/process5"/>
    <dgm:cxn modelId="{17A5ACD9-B564-4B5D-ADAD-1E47F84D98BB}" type="presParOf" srcId="{7B430484-58A9-4CB2-8B56-65FE7283558A}" destId="{3A1D22C7-D220-4DE8-B320-04A43EB86998}" srcOrd="0" destOrd="0" presId="urn:microsoft.com/office/officeart/2005/8/layout/process5"/>
    <dgm:cxn modelId="{31ED76D1-14FB-4078-9B68-D65697642006}" type="presParOf" srcId="{4F9F0491-1FBA-41D9-99C5-644752F46886}" destId="{EED01041-8413-4B25-9912-794AD79005D0}" srcOrd="12" destOrd="0" presId="urn:microsoft.com/office/officeart/2005/8/layout/process5"/>
    <dgm:cxn modelId="{10D33353-0F71-4031-8D3B-9C286D86050E}" type="presParOf" srcId="{4F9F0491-1FBA-41D9-99C5-644752F46886}" destId="{0C0E7B27-83BE-4FD4-B7A7-9C39FD758564}" srcOrd="13" destOrd="0" presId="urn:microsoft.com/office/officeart/2005/8/layout/process5"/>
    <dgm:cxn modelId="{1A5A78EA-371E-40BF-AE9F-E329F6D5F3F9}" type="presParOf" srcId="{0C0E7B27-83BE-4FD4-B7A7-9C39FD758564}" destId="{8FF7173F-E822-4E15-900D-ADDDE684EC94}" srcOrd="0" destOrd="0" presId="urn:microsoft.com/office/officeart/2005/8/layout/process5"/>
    <dgm:cxn modelId="{0E9D2581-4B56-40BF-AC68-67E98085F073}" type="presParOf" srcId="{4F9F0491-1FBA-41D9-99C5-644752F46886}" destId="{9253B189-1DB9-440A-8588-E2D1A1A139E3}" srcOrd="14" destOrd="0" presId="urn:microsoft.com/office/officeart/2005/8/layout/process5"/>
    <dgm:cxn modelId="{A40F0E99-9ED1-4D1C-8BF2-D04661ED3A4A}" type="presParOf" srcId="{4F9F0491-1FBA-41D9-99C5-644752F46886}" destId="{75664583-1C65-4092-8B5D-68AFEF6CDE6E}" srcOrd="15" destOrd="0" presId="urn:microsoft.com/office/officeart/2005/8/layout/process5"/>
    <dgm:cxn modelId="{9CC7AD6D-58D6-4CE0-BE68-2A60ABA4D035}" type="presParOf" srcId="{75664583-1C65-4092-8B5D-68AFEF6CDE6E}" destId="{53FE26FF-8937-4F6B-83B0-9AE6B2B63E6C}" srcOrd="0" destOrd="0" presId="urn:microsoft.com/office/officeart/2005/8/layout/process5"/>
    <dgm:cxn modelId="{B61C9C66-F5FD-446A-B972-FCBF87F7C772}" type="presParOf" srcId="{4F9F0491-1FBA-41D9-99C5-644752F46886}" destId="{DE3A1A29-4735-46DB-92D5-A5722CE33D72}" srcOrd="16" destOrd="0" presId="urn:microsoft.com/office/officeart/2005/8/layout/process5"/>
    <dgm:cxn modelId="{72A9E722-2EAA-4F08-B2DC-3E14C2EF4836}" type="presParOf" srcId="{4F9F0491-1FBA-41D9-99C5-644752F46886}" destId="{C975A743-45DC-47AA-8A95-25DAC725EE2B}" srcOrd="17" destOrd="0" presId="urn:microsoft.com/office/officeart/2005/8/layout/process5"/>
    <dgm:cxn modelId="{AB21C758-C317-4E32-8E1D-C1CD91FE223F}" type="presParOf" srcId="{C975A743-45DC-47AA-8A95-25DAC725EE2B}" destId="{FEE7C7A1-EADF-4384-B8B7-94B8DCB0A88B}" srcOrd="0" destOrd="0" presId="urn:microsoft.com/office/officeart/2005/8/layout/process5"/>
    <dgm:cxn modelId="{17AD5012-C353-470A-B29C-7C2FB3B3CC5F}" type="presParOf" srcId="{4F9F0491-1FBA-41D9-99C5-644752F46886}" destId="{0718D424-7109-4D32-8439-7E95453F3B46}" srcOrd="18" destOrd="0" presId="urn:microsoft.com/office/officeart/2005/8/layout/process5"/>
    <dgm:cxn modelId="{CA47735B-84C8-4A0A-AF17-00DB5A4741F1}" type="presParOf" srcId="{4F9F0491-1FBA-41D9-99C5-644752F46886}" destId="{532A6E81-102C-4C53-99B9-B266A37D0094}" srcOrd="19" destOrd="0" presId="urn:microsoft.com/office/officeart/2005/8/layout/process5"/>
    <dgm:cxn modelId="{833125E2-C4EE-4940-B039-E3C20FD86947}" type="presParOf" srcId="{532A6E81-102C-4C53-99B9-B266A37D0094}" destId="{44EDE124-BEA8-4DD7-A00A-D1E280E88DA7}" srcOrd="0" destOrd="0" presId="urn:microsoft.com/office/officeart/2005/8/layout/process5"/>
    <dgm:cxn modelId="{77E755DE-D022-4E8A-A72E-612A01D80911}" type="presParOf" srcId="{4F9F0491-1FBA-41D9-99C5-644752F46886}" destId="{8C19CF2E-B932-4C93-8643-1A278CE3B049}" srcOrd="2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417EC-5B45-415A-9758-54B5F72B8059}">
      <dsp:nvSpPr>
        <dsp:cNvPr id="0" name=""/>
        <dsp:cNvSpPr/>
      </dsp:nvSpPr>
      <dsp:spPr>
        <a:xfrm>
          <a:off x="110120" y="516593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1. „</a:t>
          </a:r>
          <a:r>
            <a:rPr lang="ru-RU" sz="900" kern="1200" dirty="0" err="1" smtClean="0"/>
            <a:t>Подобряване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производствения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в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2015)</a:t>
          </a:r>
          <a:endParaRPr lang="en-US" sz="900" kern="1200" dirty="0"/>
        </a:p>
      </dsp:txBody>
      <dsp:txXfrm>
        <a:off x="139296" y="545769"/>
        <a:ext cx="1601910" cy="937805"/>
      </dsp:txXfrm>
    </dsp:sp>
    <dsp:sp modelId="{CFDB47F2-778D-4FA2-B45A-E7F99AE1F20D}">
      <dsp:nvSpPr>
        <dsp:cNvPr id="0" name=""/>
        <dsp:cNvSpPr/>
      </dsp:nvSpPr>
      <dsp:spPr>
        <a:xfrm rot="21583511">
          <a:off x="1946675" y="819256"/>
          <a:ext cx="295627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946676" y="901818"/>
        <a:ext cx="206939" cy="247047"/>
      </dsp:txXfrm>
    </dsp:sp>
    <dsp:sp modelId="{83465D6F-2BBC-41FA-92E4-CF92AFD6B79A}">
      <dsp:nvSpPr>
        <dsp:cNvPr id="0" name=""/>
        <dsp:cNvSpPr/>
      </dsp:nvSpPr>
      <dsp:spPr>
        <a:xfrm>
          <a:off x="2328164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2.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внедряване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в </a:t>
          </a:r>
          <a:r>
            <a:rPr lang="ru-RU" sz="900" kern="1200" dirty="0" err="1" smtClean="0"/>
            <a:t>предприятията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 (декември 2015)</a:t>
          </a:r>
          <a:endParaRPr lang="en-US" sz="900" kern="1200" dirty="0"/>
        </a:p>
      </dsp:txBody>
      <dsp:txXfrm>
        <a:off x="2357340" y="535130"/>
        <a:ext cx="1601910" cy="937805"/>
      </dsp:txXfrm>
    </dsp:sp>
    <dsp:sp modelId="{324F9DB4-72A3-46E6-B03B-FFDF0D2E0223}">
      <dsp:nvSpPr>
        <dsp:cNvPr id="0" name=""/>
        <dsp:cNvSpPr/>
      </dsp:nvSpPr>
      <dsp:spPr>
        <a:xfrm>
          <a:off x="4134530" y="79816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134530" y="880509"/>
        <a:ext cx="246383" cy="247047"/>
      </dsp:txXfrm>
    </dsp:sp>
    <dsp:sp modelId="{0BCE2F2E-4445-4D3C-8139-F9576C027698}">
      <dsp:nvSpPr>
        <dsp:cNvPr id="0" name=""/>
        <dsp:cNvSpPr/>
      </dsp:nvSpPr>
      <dsp:spPr>
        <a:xfrm>
          <a:off x="4652532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3. </a:t>
          </a:r>
          <a:r>
            <a:rPr lang="ru-RU" sz="900" kern="1200" dirty="0" smtClean="0"/>
            <a:t>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разработване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от </a:t>
          </a:r>
          <a:r>
            <a:rPr lang="ru-RU" sz="900" kern="1200" dirty="0" err="1" smtClean="0"/>
            <a:t>стартиращи</a:t>
          </a:r>
          <a:r>
            <a:rPr lang="ru-RU" sz="900" kern="1200" dirty="0" smtClean="0"/>
            <a:t> предприятия“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(февруари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4681708" y="535130"/>
        <a:ext cx="1601910" cy="937805"/>
      </dsp:txXfrm>
    </dsp:sp>
    <dsp:sp modelId="{520D18CD-2F31-4B08-B98F-AD1391FDD153}">
      <dsp:nvSpPr>
        <dsp:cNvPr id="0" name=""/>
        <dsp:cNvSpPr/>
      </dsp:nvSpPr>
      <dsp:spPr>
        <a:xfrm>
          <a:off x="6458898" y="79816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6458898" y="880509"/>
        <a:ext cx="246383" cy="247047"/>
      </dsp:txXfrm>
    </dsp:sp>
    <dsp:sp modelId="{78B4E1D2-B73D-4626-AFC5-A422A3D74E13}">
      <dsp:nvSpPr>
        <dsp:cNvPr id="0" name=""/>
        <dsp:cNvSpPr/>
      </dsp:nvSpPr>
      <dsp:spPr>
        <a:xfrm>
          <a:off x="6976900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4. „Енергийна ефективност за МСП“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2016)</a:t>
          </a:r>
          <a:endParaRPr lang="en-US" sz="900" kern="1200" dirty="0"/>
        </a:p>
      </dsp:txBody>
      <dsp:txXfrm>
        <a:off x="7006076" y="535130"/>
        <a:ext cx="1601910" cy="937805"/>
      </dsp:txXfrm>
    </dsp:sp>
    <dsp:sp modelId="{481169CC-981B-4B50-9EBF-8EDDC644E752}">
      <dsp:nvSpPr>
        <dsp:cNvPr id="0" name=""/>
        <dsp:cNvSpPr/>
      </dsp:nvSpPr>
      <dsp:spPr>
        <a:xfrm rot="5400000">
          <a:off x="7631043" y="161833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683507" y="1648215"/>
        <a:ext cx="247047" cy="246383"/>
      </dsp:txXfrm>
    </dsp:sp>
    <dsp:sp modelId="{F2A03514-5FF8-4D87-97C5-3485333D6C53}">
      <dsp:nvSpPr>
        <dsp:cNvPr id="0" name=""/>
        <dsp:cNvSpPr/>
      </dsp:nvSpPr>
      <dsp:spPr>
        <a:xfrm>
          <a:off x="6976900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5. „</a:t>
          </a:r>
          <a:r>
            <a:rPr lang="ru-RU" sz="900" kern="1200" dirty="0" smtClean="0"/>
            <a:t>Развитие на </a:t>
          </a:r>
          <a:r>
            <a:rPr lang="ru-RU" sz="900" kern="1200" dirty="0" err="1" smtClean="0"/>
            <a:t>управленския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растеж</a:t>
          </a:r>
          <a:r>
            <a:rPr lang="ru-RU" sz="900" kern="1200" dirty="0" smtClean="0"/>
            <a:t> на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7006076" y="2195392"/>
        <a:ext cx="1601910" cy="937805"/>
      </dsp:txXfrm>
    </dsp:sp>
    <dsp:sp modelId="{A4EFD3FA-50D7-4E90-9D6F-09A9CA1EBBC5}">
      <dsp:nvSpPr>
        <dsp:cNvPr id="0" name=""/>
        <dsp:cNvSpPr/>
      </dsp:nvSpPr>
      <dsp:spPr>
        <a:xfrm rot="10800000">
          <a:off x="6478821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6584413" y="2540771"/>
        <a:ext cx="246383" cy="247047"/>
      </dsp:txXfrm>
    </dsp:sp>
    <dsp:sp modelId="{D75F535F-1E29-479D-BF17-9F4776DBB37C}">
      <dsp:nvSpPr>
        <dsp:cNvPr id="0" name=""/>
        <dsp:cNvSpPr/>
      </dsp:nvSpPr>
      <dsp:spPr>
        <a:xfrm>
          <a:off x="4652532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6. „Развитие на клъстери в България“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(декември 20</a:t>
          </a:r>
          <a:r>
            <a:rPr lang="en-US" sz="900" kern="1200" dirty="0" smtClean="0"/>
            <a:t>16</a:t>
          </a:r>
          <a:r>
            <a:rPr lang="bg-BG" sz="900" kern="1200" dirty="0" smtClean="0"/>
            <a:t>)</a:t>
          </a:r>
        </a:p>
      </dsp:txBody>
      <dsp:txXfrm>
        <a:off x="4681708" y="2195392"/>
        <a:ext cx="1601910" cy="937805"/>
      </dsp:txXfrm>
    </dsp:sp>
    <dsp:sp modelId="{7B430484-58A9-4CB2-8B56-65FE7283558A}">
      <dsp:nvSpPr>
        <dsp:cNvPr id="0" name=""/>
        <dsp:cNvSpPr/>
      </dsp:nvSpPr>
      <dsp:spPr>
        <a:xfrm rot="10800000">
          <a:off x="4154453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4260045" y="2540771"/>
        <a:ext cx="246383" cy="247047"/>
      </dsp:txXfrm>
    </dsp:sp>
    <dsp:sp modelId="{EED01041-8413-4B25-9912-794AD79005D0}">
      <dsp:nvSpPr>
        <dsp:cNvPr id="0" name=""/>
        <dsp:cNvSpPr/>
      </dsp:nvSpPr>
      <dsp:spPr>
        <a:xfrm>
          <a:off x="2328164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7</a:t>
          </a:r>
          <a:r>
            <a:rPr lang="bg-BG" sz="900" kern="1200" dirty="0" smtClean="0"/>
            <a:t>.“Повишаване на енергийната </a:t>
          </a:r>
          <a:r>
            <a:rPr lang="bg-BG" sz="900" kern="1200" dirty="0" smtClean="0"/>
            <a:t>ефективност в големи предприятия“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(януари</a:t>
          </a:r>
          <a:r>
            <a:rPr lang="en-US" sz="900" kern="1200" dirty="0" smtClean="0"/>
            <a:t> 2017</a:t>
          </a:r>
          <a:r>
            <a:rPr lang="bg-BG" sz="900" kern="1200" dirty="0" smtClean="0"/>
            <a:t>)</a:t>
          </a:r>
          <a:endParaRPr lang="en-US" sz="900" kern="1200" dirty="0"/>
        </a:p>
      </dsp:txBody>
      <dsp:txXfrm>
        <a:off x="2357340" y="2195392"/>
        <a:ext cx="1601910" cy="937805"/>
      </dsp:txXfrm>
    </dsp:sp>
    <dsp:sp modelId="{0C0E7B27-83BE-4FD4-B7A7-9C39FD758564}">
      <dsp:nvSpPr>
        <dsp:cNvPr id="0" name=""/>
        <dsp:cNvSpPr/>
      </dsp:nvSpPr>
      <dsp:spPr>
        <a:xfrm rot="10800000">
          <a:off x="1830086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1935678" y="2540771"/>
        <a:ext cx="246383" cy="247047"/>
      </dsp:txXfrm>
    </dsp:sp>
    <dsp:sp modelId="{9253B189-1DB9-440A-8588-E2D1A1A139E3}">
      <dsp:nvSpPr>
        <dsp:cNvPr id="0" name=""/>
        <dsp:cNvSpPr/>
      </dsp:nvSpPr>
      <dsp:spPr>
        <a:xfrm>
          <a:off x="3797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8. „</a:t>
          </a:r>
          <a:r>
            <a:rPr lang="bg-BG" sz="900" kern="1200" dirty="0" smtClean="0"/>
            <a:t>Разработване </a:t>
          </a:r>
          <a:r>
            <a:rPr lang="bg-BG" sz="900" kern="1200" dirty="0" smtClean="0"/>
            <a:t>на продуктови и производствени иновации“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 2017)</a:t>
          </a:r>
          <a:endParaRPr lang="en-US" sz="900" kern="1200" dirty="0"/>
        </a:p>
      </dsp:txBody>
      <dsp:txXfrm>
        <a:off x="32973" y="2195392"/>
        <a:ext cx="1601910" cy="937805"/>
      </dsp:txXfrm>
    </dsp:sp>
    <dsp:sp modelId="{75664583-1C65-4092-8B5D-68AFEF6CDE6E}">
      <dsp:nvSpPr>
        <dsp:cNvPr id="0" name=""/>
        <dsp:cNvSpPr/>
      </dsp:nvSpPr>
      <dsp:spPr>
        <a:xfrm rot="5400000">
          <a:off x="657940" y="327859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10404" y="3308477"/>
        <a:ext cx="247047" cy="246383"/>
      </dsp:txXfrm>
    </dsp:sp>
    <dsp:sp modelId="{DE3A1A29-4735-46DB-92D5-A5722CE33D72}">
      <dsp:nvSpPr>
        <dsp:cNvPr id="0" name=""/>
        <dsp:cNvSpPr/>
      </dsp:nvSpPr>
      <dsp:spPr>
        <a:xfrm>
          <a:off x="3797" y="3826479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9.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пилотни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демонстрационни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инициативи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ефективно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използване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ресурсите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(ноември 2017)</a:t>
          </a:r>
          <a:endParaRPr lang="en-US" sz="900" kern="1200" dirty="0"/>
        </a:p>
      </dsp:txBody>
      <dsp:txXfrm>
        <a:off x="32973" y="3855655"/>
        <a:ext cx="1601910" cy="937805"/>
      </dsp:txXfrm>
    </dsp:sp>
    <dsp:sp modelId="{C975A743-45DC-47AA-8A95-25DAC725EE2B}">
      <dsp:nvSpPr>
        <dsp:cNvPr id="0" name=""/>
        <dsp:cNvSpPr/>
      </dsp:nvSpPr>
      <dsp:spPr>
        <a:xfrm>
          <a:off x="1810162" y="4118685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810162" y="4201034"/>
        <a:ext cx="246383" cy="247047"/>
      </dsp:txXfrm>
    </dsp:sp>
    <dsp:sp modelId="{0718D424-7109-4D32-8439-7E95453F3B46}">
      <dsp:nvSpPr>
        <dsp:cNvPr id="0" name=""/>
        <dsp:cNvSpPr/>
      </dsp:nvSpPr>
      <dsp:spPr>
        <a:xfrm>
          <a:off x="2328164" y="3826479"/>
          <a:ext cx="1664828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10. </a:t>
          </a:r>
          <a:r>
            <a:rPr lang="bg-BG" sz="900" kern="1200" dirty="0" smtClean="0"/>
            <a:t>„Насърчаване на предприемачеството“</a:t>
          </a:r>
          <a:endParaRPr lang="en-US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(</a:t>
          </a:r>
          <a:r>
            <a:rPr lang="bg-BG" sz="900" kern="1200" dirty="0" smtClean="0"/>
            <a:t>юни</a:t>
          </a:r>
          <a:r>
            <a:rPr lang="en-US" sz="900" kern="1200" dirty="0" smtClean="0"/>
            <a:t> 2018) </a:t>
          </a:r>
          <a:endParaRPr lang="en-US" sz="900" kern="1200" dirty="0"/>
        </a:p>
      </dsp:txBody>
      <dsp:txXfrm>
        <a:off x="2357340" y="3855655"/>
        <a:ext cx="1606476" cy="937805"/>
      </dsp:txXfrm>
    </dsp:sp>
    <dsp:sp modelId="{532A6E81-102C-4C53-99B9-B266A37D0094}">
      <dsp:nvSpPr>
        <dsp:cNvPr id="0" name=""/>
        <dsp:cNvSpPr/>
      </dsp:nvSpPr>
      <dsp:spPr>
        <a:xfrm>
          <a:off x="4139096" y="4118685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139096" y="4201034"/>
        <a:ext cx="246383" cy="247047"/>
      </dsp:txXfrm>
    </dsp:sp>
    <dsp:sp modelId="{8C19CF2E-B932-4C93-8643-1A278CE3B049}">
      <dsp:nvSpPr>
        <dsp:cNvPr id="0" name=""/>
        <dsp:cNvSpPr/>
      </dsp:nvSpPr>
      <dsp:spPr>
        <a:xfrm>
          <a:off x="4657098" y="3826479"/>
          <a:ext cx="1750414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1</a:t>
          </a:r>
          <a:r>
            <a:rPr lang="bg-BG" sz="900" kern="1200" dirty="0" smtClean="0"/>
            <a:t>1</a:t>
          </a:r>
          <a:r>
            <a:rPr lang="en-US" sz="900" kern="1200" dirty="0" smtClean="0"/>
            <a:t>. </a:t>
          </a:r>
          <a:r>
            <a:rPr lang="ru-RU" sz="900" b="1" i="0" kern="1200" dirty="0" smtClean="0"/>
            <a:t>„</a:t>
          </a:r>
          <a:r>
            <a:rPr lang="ru-RU" sz="900" kern="1200" dirty="0" err="1" smtClean="0"/>
            <a:t>Подобряване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производствения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в </a:t>
          </a:r>
          <a:r>
            <a:rPr lang="ru-RU" sz="900" kern="1200" dirty="0" err="1" smtClean="0"/>
            <a:t>малките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средни</a:t>
          </a:r>
          <a:r>
            <a:rPr lang="ru-RU" sz="900" kern="1200" dirty="0" smtClean="0"/>
            <a:t> предприятия“</a:t>
          </a:r>
          <a:endParaRPr lang="en-US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(</a:t>
          </a:r>
          <a:r>
            <a:rPr lang="bg-BG" sz="900" kern="1200" dirty="0" smtClean="0"/>
            <a:t>декември </a:t>
          </a:r>
          <a:r>
            <a:rPr lang="en-US" sz="900" kern="1200" dirty="0" smtClean="0"/>
            <a:t>2018) </a:t>
          </a:r>
          <a:endParaRPr lang="en-US" sz="900" kern="1200" dirty="0"/>
        </a:p>
      </dsp:txBody>
      <dsp:txXfrm>
        <a:off x="4686274" y="3855655"/>
        <a:ext cx="1692062" cy="937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9B64F-9BCD-485A-AB3E-ADFB400D23B7}" type="datetimeFigureOut">
              <a:rPr lang="bg-BG" smtClean="0"/>
              <a:t>27.6.2019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4217E-9463-410E-AD0E-BE8B6BA081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5342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AAEA210-18EF-EC43-9E25-C769B6E415FC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3B6C903-1D9D-6C4E-80DE-9E48782A93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46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B6C903-1D9D-6C4E-80DE-9E48782A9312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35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12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2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4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58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66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17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8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55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4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89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48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76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593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98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20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44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2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005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099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9478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819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07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4972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536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481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394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3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232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724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2965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8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984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9591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0957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156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400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7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935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331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88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208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8623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631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763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641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1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43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1676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8004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5619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795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1489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498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7321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051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681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83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734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595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815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7277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7057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150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53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11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12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09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504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197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73103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148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1372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77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385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117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87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6/27/2019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7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27.6.2019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7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34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0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5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6/27/2019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4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5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6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6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7.png"/><Relationship Id="rId5" Type="http://schemas.openxmlformats.org/officeDocument/2006/relationships/tags" Target="../tags/tag22.xml"/><Relationship Id="rId10" Type="http://schemas.openxmlformats.org/officeDocument/2006/relationships/image" Target="../media/image6.png"/><Relationship Id="rId4" Type="http://schemas.openxmlformats.org/officeDocument/2006/relationships/tags" Target="../tags/tag21.xml"/><Relationship Id="rId9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512168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Напредък в изпълнението на </a:t>
            </a:r>
            <a:r>
              <a:rPr lang="en-US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 “Иновации и конкурентоспособност“  </a:t>
            </a:r>
            <a:b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2014-2020</a:t>
            </a:r>
            <a:endParaRPr lang="bg-BG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Съвместно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заседание на РСР и РКК 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</a:t>
            </a:r>
            <a:r>
              <a:rPr lang="bg-BG" sz="28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СЕВЕРЕН ЦЕНТРАЛЕН РАЙОН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гр. </a:t>
            </a: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Русе, 28 </a:t>
            </a:r>
            <a:r>
              <a:rPr lang="bg-BG" sz="20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юни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2019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г.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517685" y="3768167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07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761" y="886340"/>
            <a:ext cx="8199805" cy="57252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 </a:t>
            </a:r>
            <a:r>
              <a:rPr lang="bg-BG" sz="20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подписаните 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Споразумения, </a:t>
            </a:r>
            <a:r>
              <a:rPr lang="bg-BG" sz="20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УО на ОПИК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публикува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Указания за подбор на проекти по чл. 37, ал. 1 на ПМС 161/2016;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проведени са </a:t>
            </a:r>
            <a:r>
              <a:rPr lang="bg-BG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две обучения </a:t>
            </a:r>
            <a:r>
              <a:rPr lang="bg-BG" sz="20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МИГ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за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оказване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подкрепа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при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подготовката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пакета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документи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обявяване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подбор на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проекти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провеждането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оценителни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сесии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;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endParaRPr lang="bg-BG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оказва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постоянна методическа помощ на МИГ за изпълнение на 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Стратегията за Водено от общностите местно развитие, при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подготовка на документите за обявяване на процедури за подбор на проекти с финансиране по ОПИК;</a:t>
            </a: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поддържа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рубрика „ВОМР“ на 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Интернет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страницата на ОПИК с актуална информация за прилагането на подхода;</a:t>
            </a:r>
          </a:p>
          <a:p>
            <a:pPr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осъществява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координация на ниво: </a:t>
            </a:r>
          </a:p>
          <a:p>
            <a:pPr lvl="1" algn="just"/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ЦКЗ и УО на програмите - с цел единен подход при прилагане на подхода ВОМР; </a:t>
            </a:r>
          </a:p>
          <a:p>
            <a:pPr lvl="1" algn="just"/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МИГ - с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цел успешно изпълнение на предвидените мерки/операции с финансиране по ОПИК.</a:t>
            </a:r>
          </a:p>
          <a:p>
            <a:endParaRPr lang="bg-BG" sz="2000" dirty="0"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3206" y="126324"/>
            <a:ext cx="7489926" cy="73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ВОМР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132" y="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9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382137" y="1041588"/>
            <a:ext cx="8085681" cy="54664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подбор на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проекти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обявени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ИСУН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2020. </a:t>
            </a:r>
          </a:p>
          <a:p>
            <a:pPr marL="439738" lvl="1" indent="-34290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AutoNum type="arabicPeriod"/>
              <a:defRPr/>
            </a:pP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Приключили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- 20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Активни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– 23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382588" lvl="1" algn="just">
              <a:lnSpc>
                <a:spcPct val="15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Брой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сключени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Административни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договори -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54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броя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, на 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обща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стойност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13 220 000 лева – 23% от </a:t>
            </a:r>
            <a:r>
              <a:rPr lang="ru-RU" sz="2000" dirty="0" err="1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общия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 финансов </a:t>
            </a: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ресурс.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8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rgbClr val="002060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tx2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Wingdings" panose="05000000000000000000" pitchFamily="2" charset="2"/>
              <a:buChar char="Ø"/>
              <a:defRPr/>
            </a:pPr>
            <a:endParaRPr lang="ru-RU" sz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614" y="358292"/>
            <a:ext cx="7589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ВОМР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994025" y="3041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cs typeface="Segoe UI" pitchFamily="34" charset="0"/>
              </a:rPr>
              <a:t> </a:t>
            </a: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98397"/>
              </p:ext>
            </p:extLst>
          </p:nvPr>
        </p:nvGraphicFramePr>
        <p:xfrm>
          <a:off x="1119117" y="1952851"/>
          <a:ext cx="6808266" cy="2182420"/>
        </p:xfrm>
        <a:graphic>
          <a:graphicData uri="http://schemas.openxmlformats.org/drawingml/2006/table">
            <a:tbl>
              <a:tblPr/>
              <a:tblGrid>
                <a:gridCol w="1523499"/>
                <a:gridCol w="3682822"/>
                <a:gridCol w="1601945"/>
              </a:tblGrid>
              <a:tr h="748997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Приоритетна</a:t>
                      </a:r>
                      <a:b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ос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Стойност</a:t>
                      </a: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на БФП </a:t>
                      </a:r>
                      <a:b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по приоритетна ос в лева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Брой</a:t>
                      </a:r>
                      <a:b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процедури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13239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4 745 426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413239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39 936 061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606945"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Общо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44 681 487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78% от </a:t>
                      </a:r>
                      <a:r>
                        <a:rPr lang="ru-RU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общия</a:t>
                      </a:r>
                      <a:r>
                        <a:rPr lang="ru-RU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 финансов ресурс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965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614" y="358292"/>
            <a:ext cx="75897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ВОМР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994025" y="3041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cs typeface="Segoe UI" pitchFamily="34" charset="0"/>
              </a:rPr>
              <a:t> </a:t>
            </a: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9868872"/>
              </p:ext>
            </p:extLst>
          </p:nvPr>
        </p:nvGraphicFramePr>
        <p:xfrm>
          <a:off x="0" y="1041589"/>
          <a:ext cx="9392034" cy="577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736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795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0363" y="1023116"/>
            <a:ext cx="8272130" cy="649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bg-BG" b="1" dirty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endParaRPr lang="bg-BG" b="1" dirty="0" smtClean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1900" b="1" dirty="0" smtClean="0">
                <a:solidFill>
                  <a:srgbClr val="002060"/>
                </a:solidFill>
                <a:cs typeface="Calibri" pitchFamily="34" charset="0"/>
              </a:rPr>
              <a:t>„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Стимулиране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внедряването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иновации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от </a:t>
            </a:r>
            <a:r>
              <a:rPr lang="ru-RU" sz="1900" b="1" dirty="0" err="1">
                <a:solidFill>
                  <a:srgbClr val="002060"/>
                </a:solidFill>
                <a:cs typeface="Calibri" pitchFamily="34" charset="0"/>
              </a:rPr>
              <a:t>съществуващи</a:t>
            </a:r>
            <a:r>
              <a:rPr lang="ru-RU" sz="19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900" b="1" dirty="0" err="1" smtClean="0">
                <a:solidFill>
                  <a:srgbClr val="002060"/>
                </a:solidFill>
                <a:cs typeface="Calibri" pitchFamily="34" charset="0"/>
              </a:rPr>
              <a:t>предприятията</a:t>
            </a:r>
            <a:r>
              <a:rPr lang="bg-BG" sz="1900" b="1" dirty="0" smtClean="0">
                <a:solidFill>
                  <a:srgbClr val="002060"/>
                </a:solidFill>
                <a:cs typeface="Calibri" pitchFamily="34" charset="0"/>
              </a:rPr>
              <a:t>“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  <a:t/>
            </a:r>
            <a:b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</a:br>
            <a:endParaRPr lang="en-US" b="1" dirty="0">
              <a:solidFill>
                <a:srgbClr val="031B8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33788" y="2515371"/>
            <a:ext cx="3437095" cy="320620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0363" y="3105312"/>
            <a:ext cx="3880884" cy="34046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ъществуващи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предприятия,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които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търговци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по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смисъла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ТЗ или Закона за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кооперациите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или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еквивалентно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лице по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смисъла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законодателството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държава-членка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Европейското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икономическо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пространство.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  <a:cs typeface="Calibri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ридобиване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на ДМА, необходими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иновацията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ридобиване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на ДНА, необходими за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иновацията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;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к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онсултантски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 </a:t>
            </a:r>
            <a:r>
              <a:rPr lang="ru-RU" sz="1400" dirty="0" err="1">
                <a:solidFill>
                  <a:srgbClr val="002060"/>
                </a:solidFill>
                <a:cs typeface="Calibri" pitchFamily="34" charset="0"/>
              </a:rPr>
              <a:t>помощни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 услуги в подкрепа на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иновациите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1097" y="3105312"/>
            <a:ext cx="3721395" cy="34046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Инвестиционни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разходи (ДМА 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ДНА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).</a:t>
            </a: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Разходи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за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услуги.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Минимален размер на помощта: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100 000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Максимален размер на помощта: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микро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и малки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предприятия: 500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000 лв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средни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предприятия: 750 000 лв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- </a:t>
            </a:r>
            <a:r>
              <a:rPr lang="ru-RU" sz="1400" dirty="0" err="1" smtClean="0">
                <a:solidFill>
                  <a:srgbClr val="002060"/>
                </a:solidFill>
                <a:cs typeface="Calibri" pitchFamily="34" charset="0"/>
              </a:rPr>
              <a:t>големи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cs typeface="Calibri" pitchFamily="34" charset="0"/>
              </a:rPr>
              <a:t>предприятия: 1 000 000 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Дата на </a:t>
            </a:r>
            <a:r>
              <a:rPr lang="ru-RU" sz="1400" b="1" dirty="0" err="1" smtClean="0">
                <a:solidFill>
                  <a:srgbClr val="002060"/>
                </a:solidFill>
                <a:cs typeface="Calibri" pitchFamily="34" charset="0"/>
              </a:rPr>
              <a:t>обявяване</a:t>
            </a:r>
            <a:r>
              <a:rPr lang="ru-RU" sz="1400" b="1" dirty="0" smtClean="0">
                <a:solidFill>
                  <a:srgbClr val="002060"/>
                </a:solidFill>
                <a:cs typeface="Calibri" pitchFamily="34" charset="0"/>
              </a:rPr>
              <a:t>: </a:t>
            </a:r>
            <a:r>
              <a:rPr lang="bg-BG" sz="1400" dirty="0">
                <a:solidFill>
                  <a:srgbClr val="002060"/>
                </a:solidFill>
                <a:cs typeface="Calibri" pitchFamily="34" charset="0"/>
              </a:rPr>
              <a:t>с</a:t>
            </a:r>
            <a:r>
              <a:rPr lang="bg-BG" sz="1400" dirty="0" smtClean="0">
                <a:solidFill>
                  <a:srgbClr val="002060"/>
                </a:solidFill>
                <a:cs typeface="Calibri" pitchFamily="34" charset="0"/>
              </a:rPr>
              <a:t>ептември </a:t>
            </a:r>
            <a:r>
              <a:rPr lang="ru-RU" sz="1400" dirty="0" smtClean="0">
                <a:solidFill>
                  <a:srgbClr val="002060"/>
                </a:solidFill>
                <a:cs typeface="Calibri" pitchFamily="34" charset="0"/>
              </a:rPr>
              <a:t>2019 г. </a:t>
            </a:r>
            <a:endParaRPr lang="ru-RU" sz="14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363" y="2755475"/>
            <a:ext cx="3880884" cy="349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61098" y="2755475"/>
            <a:ext cx="3721394" cy="349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363" y="1672340"/>
            <a:ext cx="8272130" cy="81406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cs typeface="Calibri" panose="020F0502020204030204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фокусирана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подкрепа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съществуващи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предприятия за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внедряване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иновации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в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посока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подпомагане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anose="020F0502020204030204" pitchFamily="34" charset="0"/>
              </a:rPr>
              <a:t>процеса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 на комерсиализация на нови продукти и услуги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  <a:cs typeface="Calibri" panose="020F0502020204030204" pitchFamily="34" charset="0"/>
              </a:rPr>
              <a:t>: </a:t>
            </a:r>
            <a:r>
              <a:rPr lang="en-US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6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0 млн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 евро 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(</a:t>
            </a:r>
            <a:r>
              <a:rPr lang="en-US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117 349 800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ru-RU" sz="1400" kern="0" dirty="0">
                <a:solidFill>
                  <a:srgbClr val="002060"/>
                </a:solidFill>
                <a:cs typeface="Calibri" panose="020F0502020204030204" pitchFamily="34" charset="0"/>
              </a:rPr>
              <a:t>лв</a:t>
            </a:r>
            <a:r>
              <a:rPr lang="ru-RU" sz="1400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.) </a:t>
            </a:r>
            <a:endParaRPr lang="ru-RU" sz="1400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00" y="-44498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0362" y="148442"/>
            <a:ext cx="76275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6152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124" y="833656"/>
            <a:ext cx="8882236" cy="457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2000" b="1" dirty="0" smtClean="0">
                <a:solidFill>
                  <a:srgbClr val="002060"/>
                </a:solidFill>
                <a:cs typeface="Calibri" pitchFamily="34" charset="0"/>
              </a:rPr>
              <a:t>„Създаване и р</a:t>
            </a:r>
            <a:r>
              <a:rPr lang="ru-RU" sz="2000" b="1" dirty="0" err="1" smtClean="0">
                <a:solidFill>
                  <a:srgbClr val="002060"/>
                </a:solidFill>
                <a:cs typeface="Calibri" pitchFamily="34" charset="0"/>
              </a:rPr>
              <a:t>азвитие</a:t>
            </a:r>
            <a:r>
              <a:rPr lang="ru-RU" sz="2000" b="1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cs typeface="Calibri" pitchFamily="34" charset="0"/>
              </a:rPr>
              <a:t>на </a:t>
            </a:r>
            <a:r>
              <a:rPr lang="ru-RU" sz="2000" b="1" dirty="0" err="1">
                <a:solidFill>
                  <a:srgbClr val="002060"/>
                </a:solidFill>
                <a:cs typeface="Calibri" pitchFamily="34" charset="0"/>
              </a:rPr>
              <a:t>регионални</a:t>
            </a:r>
            <a:r>
              <a:rPr lang="ru-RU" sz="20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cs typeface="Calibri" pitchFamily="34" charset="0"/>
              </a:rPr>
              <a:t>иновационни</a:t>
            </a:r>
            <a:r>
              <a:rPr lang="ru-RU" sz="2000" b="1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cs typeface="Calibri" pitchFamily="34" charset="0"/>
              </a:rPr>
              <a:t>центрове</a:t>
            </a:r>
            <a:r>
              <a:rPr lang="ru-RU" sz="2000" b="1" dirty="0" smtClean="0">
                <a:solidFill>
                  <a:srgbClr val="002060"/>
                </a:solidFill>
                <a:cs typeface="Calibri" pitchFamily="34" charset="0"/>
              </a:rPr>
              <a:t> (РИЦ)</a:t>
            </a:r>
            <a:r>
              <a:rPr lang="bg-BG" sz="2000" b="1" dirty="0" smtClean="0">
                <a:solidFill>
                  <a:srgbClr val="002060"/>
                </a:solidFill>
                <a:cs typeface="Calibri" pitchFamily="34" charset="0"/>
              </a:rPr>
              <a:t>“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3442" y="2633529"/>
            <a:ext cx="6117323" cy="4057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кандидати: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обединения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между предприятия, научи организации, НПО,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местни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регионални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власти.</a:t>
            </a:r>
            <a:endParaRPr lang="ru-RU" sz="12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  <a:cs typeface="Calibri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Придобиване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изследователско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изпитателно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др.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съпътстващо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за НИРД;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Придобиване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специализиран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софтуер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разработване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внедряване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),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патенти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лицензи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„ноу хау”,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търговски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марки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др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Извършване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ограничени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СМР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само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текущ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ремонт;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Трансфер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и широко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популяризиране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знания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резултати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от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научните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изследвания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, посредством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прилагане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принципите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отворен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достъп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до научна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информация;</a:t>
            </a:r>
            <a:endParaRPr lang="ru-RU" sz="1200" dirty="0">
              <a:solidFill>
                <a:srgbClr val="002060"/>
              </a:solidFill>
              <a:cs typeface="Calibri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Защита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индустриална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собственост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национално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международно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равнище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ползване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необходимата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това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експертна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помощ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Закупуване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компютърно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софтуер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административни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нужди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на РИЦ;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Акредитация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създадената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в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рамките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проекта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научноизследователска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инфраструктура;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Извършване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проучвания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анализи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чужди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добри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практики) за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разработване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нови технологии и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процеси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;</a:t>
            </a:r>
            <a:endParaRPr lang="ru-RU" sz="1200" dirty="0">
              <a:solidFill>
                <a:srgbClr val="002060"/>
              </a:solidFill>
              <a:cs typeface="Calibri" pitchFamily="34" charset="0"/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Подпомагане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създаването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капацитет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научно-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изследователския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развоен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екип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Изграждане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административно </a:t>
            </a:r>
            <a:r>
              <a:rPr lang="ru-RU" sz="1200" dirty="0" err="1" smtClean="0">
                <a:solidFill>
                  <a:srgbClr val="002060"/>
                </a:solidFill>
                <a:cs typeface="Calibri" pitchFamily="34" charset="0"/>
              </a:rPr>
              <a:t>тяло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;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Стимулиране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интернационализацията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200" dirty="0" smtClean="0">
                <a:solidFill>
                  <a:srgbClr val="002060"/>
                </a:solidFill>
                <a:cs typeface="Calibri" pitchFamily="34" charset="0"/>
              </a:rPr>
              <a:t>маркетинга;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Визуализация и </a:t>
            </a:r>
            <a:r>
              <a:rPr lang="ru-RU" sz="1200" dirty="0" err="1">
                <a:solidFill>
                  <a:srgbClr val="002060"/>
                </a:solidFill>
                <a:cs typeface="Calibri" pitchFamily="34" charset="0"/>
              </a:rPr>
              <a:t>одит</a:t>
            </a:r>
            <a:r>
              <a:rPr lang="ru-RU" sz="1200" dirty="0">
                <a:solidFill>
                  <a:srgbClr val="002060"/>
                </a:solidFill>
                <a:cs typeface="Calibri" pitchFamily="34" charset="0"/>
              </a:rPr>
              <a:t> на проекта.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43650" y="2651095"/>
            <a:ext cx="2688714" cy="403943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Инвестиционни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разходи (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ДМА и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ДНА)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Разходи за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инструменти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,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материали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и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консумативи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Разходи за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услуги</a:t>
            </a:r>
            <a:endParaRPr lang="en-US" sz="1300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ограничени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СМР/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текущ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ремонт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за </a:t>
            </a: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организиране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и участие в </a:t>
            </a: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събития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300" dirty="0" err="1">
                <a:solidFill>
                  <a:srgbClr val="002060"/>
                </a:solidFill>
                <a:cs typeface="Calibri" pitchFamily="34" charset="0"/>
              </a:rPr>
              <a:t>представяне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обединението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и на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неговите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продукти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/услуги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Разходи за възнаграждения и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командировки,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режийни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300" dirty="0" err="1" smtClean="0">
                <a:solidFill>
                  <a:srgbClr val="002060"/>
                </a:solidFill>
                <a:cs typeface="Calibri" pitchFamily="34" charset="0"/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и др.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5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Минимален размер на помощта: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       1 500 000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Максимален размер на помощта: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        7 000 </a:t>
            </a:r>
            <a:r>
              <a:rPr lang="ru-RU" sz="1300" dirty="0">
                <a:solidFill>
                  <a:srgbClr val="002060"/>
                </a:solidFill>
                <a:cs typeface="Calibri" pitchFamily="34" charset="0"/>
              </a:rPr>
              <a:t>000 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лв.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500" b="1" dirty="0" smtClean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Дата на </a:t>
            </a:r>
            <a:r>
              <a:rPr lang="ru-RU" sz="1300" b="1" dirty="0" err="1" smtClean="0">
                <a:solidFill>
                  <a:srgbClr val="002060"/>
                </a:solidFill>
                <a:cs typeface="Calibri" pitchFamily="34" charset="0"/>
              </a:rPr>
              <a:t>обявяване</a:t>
            </a:r>
            <a:r>
              <a:rPr lang="ru-RU" sz="1300" b="1" dirty="0" smtClean="0">
                <a:solidFill>
                  <a:srgbClr val="002060"/>
                </a:solidFill>
                <a:cs typeface="Calibri" pitchFamily="34" charset="0"/>
              </a:rPr>
              <a:t>: </a:t>
            </a:r>
            <a:r>
              <a:rPr lang="ru-RU" sz="1300" dirty="0" smtClean="0">
                <a:solidFill>
                  <a:srgbClr val="002060"/>
                </a:solidFill>
                <a:cs typeface="Calibri" pitchFamily="34" charset="0"/>
              </a:rPr>
              <a:t>юли 2019 г. </a:t>
            </a:r>
            <a:endParaRPr lang="ru-RU" sz="1300" dirty="0">
              <a:solidFill>
                <a:srgbClr val="002060"/>
              </a:solidFill>
              <a:cs typeface="Calibri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3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7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126" y="2245294"/>
            <a:ext cx="6163956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b="1" kern="0" dirty="0" smtClean="0">
                <a:solidFill>
                  <a:srgbClr val="002060"/>
                </a:solidFill>
                <a:cs typeface="Calibri" pitchFamily="34" charset="0"/>
              </a:rPr>
              <a:t>Допустими кандидати/дейности </a:t>
            </a:r>
            <a:endParaRPr lang="en-US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43650" y="2245294"/>
            <a:ext cx="2688710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b="1" kern="0" dirty="0" smtClean="0">
                <a:solidFill>
                  <a:srgbClr val="002060"/>
                </a:solidFill>
                <a:cs typeface="Calibri" pitchFamily="34" charset="0"/>
              </a:rPr>
              <a:t>Допустими разходи </a:t>
            </a:r>
            <a:endParaRPr lang="en-US" b="1" kern="0" dirty="0">
              <a:solidFill>
                <a:srgbClr val="002060"/>
              </a:solidFill>
              <a:cs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123" y="1291187"/>
            <a:ext cx="888223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cs typeface="Calibri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cs typeface="Calibri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Изграждане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развитие на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съвременна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научноизследователска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иновационна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инфраструктура 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експертиза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за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провеждане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на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приложни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изследвания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развойна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дейност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от отворен тип,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способстващи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за ускорено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икономическо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социално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  <a:cs typeface="Calibri" pitchFamily="34" charset="0"/>
              </a:rPr>
              <a:t>българските</a:t>
            </a:r>
            <a:r>
              <a:rPr lang="ru-RU" sz="1400" kern="0" dirty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cs typeface="Calibri" pitchFamily="34" charset="0"/>
              </a:rPr>
              <a:t>региони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.</a:t>
            </a:r>
          </a:p>
          <a:p>
            <a:pPr algn="just"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cs typeface="Calibri" pitchFamily="34" charset="0"/>
              </a:rPr>
              <a:t>Бюджет: 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115 646 637.81</a:t>
            </a:r>
            <a:r>
              <a:rPr lang="en-US" sz="1400" kern="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cs typeface="Calibri" pitchFamily="34" charset="0"/>
              </a:rPr>
              <a:t>лв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./ 59 129 187</a:t>
            </a:r>
            <a:r>
              <a:rPr lang="en-US" sz="1400" kern="0" dirty="0" smtClean="0">
                <a:solidFill>
                  <a:srgbClr val="002060"/>
                </a:solidFill>
                <a:cs typeface="Calibri" pitchFamily="34" charset="0"/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  <a:cs typeface="Calibri" pitchFamily="34" charset="0"/>
              </a:rPr>
              <a:t>евро</a:t>
            </a:r>
            <a:endParaRPr lang="ru-RU" sz="1400" kern="0" dirty="0">
              <a:solidFill>
                <a:srgbClr val="002060"/>
              </a:solidFill>
              <a:cs typeface="Calibri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126" y="0"/>
            <a:ext cx="77963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61743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71432" y="1098303"/>
            <a:ext cx="8620127" cy="5519568"/>
            <a:chOff x="230187" y="1090893"/>
            <a:chExt cx="8620127" cy="551956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44475" y="1725856"/>
              <a:ext cx="8599488" cy="658694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hangingPunct="1">
                <a:spcBef>
                  <a:spcPct val="35000"/>
                </a:spcBef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Основна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цел: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Предоставяне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подкрепа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за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развитие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иновационни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в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България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hangingPunct="1">
                <a:spcBef>
                  <a:spcPct val="35000"/>
                </a:spcBef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Бюджет:</a:t>
              </a:r>
              <a:r>
                <a:rPr lang="ru-RU" sz="16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15.3 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млн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евро 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29 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924 199 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лв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30187" y="1090893"/>
              <a:ext cx="8599488" cy="6349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„Развитие </a:t>
              </a:r>
              <a:r>
                <a:rPr lang="bg-BG" sz="2000" b="1" dirty="0">
                  <a:solidFill>
                    <a:srgbClr val="002060"/>
                  </a:solidFill>
                  <a:cs typeface="Calibri" pitchFamily="34" charset="0"/>
                </a:rPr>
                <a:t>на </a:t>
              </a: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иновационни</a:t>
              </a:r>
              <a:r>
                <a:rPr lang="en-US" sz="2000" b="1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клъстери</a:t>
              </a:r>
              <a:r>
                <a:rPr lang="en-US" sz="2000" b="1" dirty="0" smtClean="0">
                  <a:solidFill>
                    <a:srgbClr val="002060"/>
                  </a:solidFill>
                  <a:cs typeface="Calibri" pitchFamily="34" charset="0"/>
                </a:rPr>
                <a:t>”</a:t>
              </a:r>
              <a:r>
                <a:rPr lang="bg-BG" sz="2000" b="1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endParaRPr lang="en-US" sz="2000" b="1" dirty="0">
                <a:solidFill>
                  <a:srgbClr val="002060"/>
                </a:solidFill>
                <a:cs typeface="Calibri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58763" y="3370101"/>
              <a:ext cx="4271168" cy="324035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cs typeface="Calibri" pitchFamily="34" charset="0"/>
                </a:rPr>
                <a:t>Допустими кандидати: </a:t>
              </a:r>
              <a:r>
                <a:rPr lang="ru-RU" sz="1600" kern="0" dirty="0" err="1" smtClean="0">
                  <a:solidFill>
                    <a:srgbClr val="002060"/>
                  </a:solidFill>
                  <a:cs typeface="Calibri" pitchFamily="34" charset="0"/>
                </a:rPr>
                <a:t>Съществуващи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cs typeface="Calibri" pitchFamily="34" charset="0"/>
                </a:rPr>
                <a:t>иновационни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,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които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са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обединения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-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сдружения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по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смисъла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на 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ЗЮЛНЦ или 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юридически лица, </a:t>
              </a:r>
              <a:r>
                <a:rPr lang="ru-RU" sz="1600" kern="0" dirty="0" err="1">
                  <a:solidFill>
                    <a:srgbClr val="002060"/>
                  </a:solidFill>
                  <a:cs typeface="Calibri" pitchFamily="34" charset="0"/>
                </a:rPr>
                <a:t>регистрирани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 по 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ТЗ</a:t>
              </a:r>
            </a:p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endParaRPr lang="bg-BG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cs typeface="Calibri" pitchFamily="34" charset="0"/>
                </a:rPr>
                <a:t>Допустими дейности</a:t>
              </a:r>
              <a:r>
                <a:rPr lang="bg-BG" sz="1600" dirty="0" smtClean="0">
                  <a:solidFill>
                    <a:srgbClr val="002060"/>
                  </a:solidFill>
                  <a:cs typeface="Calibri" pitchFamily="34" charset="0"/>
                </a:rPr>
                <a:t>: </a:t>
              </a:r>
            </a:p>
            <a:p>
              <a:pPr marL="171450" lvl="1" indent="-171450" algn="just" defTabSz="912813" eaLnBrk="0" hangingPunct="0">
                <a:lnSpc>
                  <a:spcPct val="90000"/>
                </a:lnSpc>
                <a:spcBef>
                  <a:spcPct val="20000"/>
                </a:spcBef>
                <a:buFont typeface="Wingdings" panose="05000000000000000000" pitchFamily="2" charset="2"/>
                <a:buChar char="ü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д</a:t>
              </a:r>
              <a:r>
                <a:rPr lang="ru-RU" sz="1600" dirty="0" err="1" smtClean="0">
                  <a:solidFill>
                    <a:srgbClr val="002060"/>
                  </a:solidFill>
                  <a:cs typeface="Calibri" pitchFamily="34" charset="0"/>
                </a:rPr>
                <a:t>ейности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за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укрепване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иновационния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и научно-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изследователския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потенциал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клъстера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и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създаване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сътрудничества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;</a:t>
              </a:r>
            </a:p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171450" lvl="1" indent="-171450" algn="just" defTabSz="912813" eaLnBrk="0" hangingPunct="0">
                <a:lnSpc>
                  <a:spcPct val="90000"/>
                </a:lnSpc>
                <a:spcBef>
                  <a:spcPct val="20000"/>
                </a:spcBef>
                <a:buFont typeface="Wingdings" panose="05000000000000000000" pitchFamily="2" charset="2"/>
                <a:buChar char="ü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д</a:t>
              </a:r>
              <a:r>
                <a:rPr lang="ru-RU" sz="1600" dirty="0" err="1" smtClean="0">
                  <a:solidFill>
                    <a:srgbClr val="002060"/>
                  </a:solidFill>
                  <a:cs typeface="Calibri" pitchFamily="34" charset="0"/>
                </a:rPr>
                <a:t>ейности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за развитие на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иновационни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клъстери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(вкл.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споделена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инфраструктура и ноу-хау); </a:t>
              </a:r>
            </a:p>
            <a:p>
              <a:pPr marL="0" lvl="1" algn="just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</a:endParaRPr>
            </a:p>
            <a:p>
              <a:pPr marL="171450" lvl="1" indent="-171450" algn="just" defTabSz="912813" eaLnBrk="0" hangingPunct="0">
                <a:lnSpc>
                  <a:spcPct val="90000"/>
                </a:lnSpc>
                <a:spcBef>
                  <a:spcPct val="20000"/>
                </a:spcBef>
                <a:buFont typeface="Wingdings" panose="05000000000000000000" pitchFamily="2" charset="2"/>
                <a:buChar char="ü"/>
                <a:defRPr/>
              </a:pPr>
              <a:endParaRPr lang="bg-BG" sz="1400" dirty="0">
                <a:solidFill>
                  <a:srgbClr val="002060"/>
                </a:solidFill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ru-RU" sz="1400" dirty="0">
                <a:solidFill>
                  <a:srgbClr val="000000"/>
                </a:solidFill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42245" y="3370103"/>
              <a:ext cx="4180769" cy="324035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Инвестиционни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(ДМА и ДНА)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за 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персонал</a:t>
              </a: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Административни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</a:t>
              </a:r>
              <a:r>
                <a:rPr lang="ru-RU" sz="1600" dirty="0" err="1" smtClean="0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ru-RU" sz="1600" dirty="0" err="1">
                  <a:solidFill>
                    <a:srgbClr val="002060"/>
                  </a:solidFill>
                  <a:cs typeface="Calibri" pitchFamily="34" charset="0"/>
                </a:rPr>
                <a:t>Разходи</a:t>
              </a:r>
              <a:r>
                <a:rPr lang="ru-RU" sz="1600" dirty="0">
                  <a:solidFill>
                    <a:srgbClr val="002060"/>
                  </a:solidFill>
                  <a:cs typeface="Calibri" pitchFamily="34" charset="0"/>
                </a:rPr>
                <a:t> за 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услуги</a:t>
              </a: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dirty="0" smtClean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cs typeface="Calibri" pitchFamily="34" charset="0"/>
                </a:rPr>
                <a:t>Минимален размер на помощта: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200 000 лв.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cs typeface="Calibri" pitchFamily="34" charset="0"/>
                </a:rPr>
                <a:t>Максимален размер на помощта:</a:t>
              </a: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dirty="0" smtClean="0">
                  <a:solidFill>
                    <a:srgbClr val="002060"/>
                  </a:solidFill>
                  <a:cs typeface="Calibri" pitchFamily="34" charset="0"/>
                </a:rPr>
                <a:t>1 500 000 лв.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ru-RU" sz="1600" dirty="0">
                <a:solidFill>
                  <a:srgbClr val="002060"/>
                </a:solidFill>
                <a:cs typeface="Calibri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cs typeface="Calibri" pitchFamily="34" charset="0"/>
                </a:rPr>
                <a:t>Дата на обявяване: </a:t>
              </a:r>
              <a:r>
                <a:rPr lang="ru-RU" sz="1600" kern="0" dirty="0" err="1" smtClean="0">
                  <a:solidFill>
                    <a:srgbClr val="FF0000"/>
                  </a:solidFill>
                  <a:cs typeface="Calibri" pitchFamily="34" charset="0"/>
                </a:rPr>
                <a:t>юни</a:t>
              </a:r>
              <a:r>
                <a:rPr lang="ru-RU" sz="1600" kern="0" dirty="0" smtClean="0">
                  <a:solidFill>
                    <a:srgbClr val="002060"/>
                  </a:solidFill>
                  <a:cs typeface="Calibri" pitchFamily="34" charset="0"/>
                </a:rPr>
                <a:t> 2019 г</a:t>
              </a:r>
              <a:r>
                <a:rPr lang="ru-RU" sz="1600" kern="0" dirty="0">
                  <a:solidFill>
                    <a:srgbClr val="002060"/>
                  </a:solidFill>
                  <a:cs typeface="Calibri" pitchFamily="34" charset="0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8"/>
                </a:buBlip>
                <a:defRPr/>
              </a:pPr>
              <a:endParaRPr lang="en-US" sz="1400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285456" cy="5760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 eaLnBrk="0" hangingPunct="0">
                <a:lnSpc>
                  <a:spcPct val="90000"/>
                </a:lnSpc>
              </a:pPr>
              <a:r>
                <a:rPr lang="bg-BG" b="1" kern="0" dirty="0">
                  <a:solidFill>
                    <a:srgbClr val="002060"/>
                  </a:solidFill>
                  <a:cs typeface="Calibri" panose="020F0502020204030204" pitchFamily="34" charset="0"/>
                </a:rPr>
                <a:t>Допустими кандидати/дейности </a:t>
              </a:r>
              <a:endParaRPr lang="en-US" b="1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2246" y="2794035"/>
              <a:ext cx="4208068" cy="5760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 eaLnBrk="0" hangingPunct="0">
                <a:lnSpc>
                  <a:spcPct val="90000"/>
                </a:lnSpc>
              </a:pPr>
              <a:r>
                <a:rPr lang="bg-BG" b="1" kern="0" dirty="0">
                  <a:solidFill>
                    <a:srgbClr val="002060"/>
                  </a:solidFill>
                  <a:cs typeface="Calibri" panose="020F0502020204030204" pitchFamily="34" charset="0"/>
                </a:rPr>
                <a:t>Допустими разходи </a:t>
              </a:r>
              <a:endParaRPr lang="en-US" b="1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73301" y="2421458"/>
              <a:ext cx="4786312" cy="287337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0488" tIns="91440" rIns="90488" bIns="91440" anchor="ctr"/>
            <a:lstStyle/>
            <a:p>
              <a:pPr algn="ctr" eaLnBrk="0" hangingPunct="0">
                <a:lnSpc>
                  <a:spcPct val="90000"/>
                </a:lnSpc>
              </a:pPr>
              <a:endParaRPr lang="de-DE" sz="1600" b="1" kern="0" dirty="0">
                <a:solidFill>
                  <a:srgbClr val="002060"/>
                </a:solidFill>
                <a:cs typeface="Calibri" panose="020F050202020403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683489" y="4725144"/>
            <a:ext cx="41807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0008" y="91199"/>
            <a:ext cx="77631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82710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506767"/>
              </p:ext>
            </p:extLst>
          </p:nvPr>
        </p:nvGraphicFramePr>
        <p:xfrm>
          <a:off x="260724" y="1883889"/>
          <a:ext cx="8542083" cy="4132040"/>
        </p:xfrm>
        <a:graphic>
          <a:graphicData uri="http://schemas.openxmlformats.org/drawingml/2006/table">
            <a:tbl>
              <a:tblPr/>
              <a:tblGrid>
                <a:gridCol w="1860335"/>
                <a:gridCol w="1785923"/>
                <a:gridCol w="3431969"/>
                <a:gridCol w="1463856"/>
              </a:tblGrid>
              <a:tr h="1023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Дата на обявяване/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431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Надграждане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развитие на научно-технологичен парк „София Тех Парк“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39 622 868 лв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20 258 850 евро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София Тех Парк АД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интегрирана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инвестиционна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консултантска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развитието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институционално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доизграждане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функциониране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вече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изградения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научно-технологичен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парк.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Септември 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Ноември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60724" y="268360"/>
            <a:ext cx="7886700" cy="132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 „Технологично развитие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252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5817" y="1152487"/>
            <a:ext cx="8063633" cy="5864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2400" b="1" dirty="0" smtClean="0">
                <a:solidFill>
                  <a:srgbClr val="002060"/>
                </a:solidFill>
              </a:rPr>
              <a:t>„</a:t>
            </a:r>
            <a:r>
              <a:rPr lang="bg-BG" sz="2400" b="1" dirty="0">
                <a:solidFill>
                  <a:srgbClr val="002060"/>
                </a:solidFill>
              </a:rPr>
              <a:t>Дигитализация на </a:t>
            </a:r>
            <a:r>
              <a:rPr lang="bg-BG" sz="2400" b="1" dirty="0" smtClean="0">
                <a:solidFill>
                  <a:srgbClr val="002060"/>
                </a:solidFill>
              </a:rPr>
              <a:t>МСП“</a:t>
            </a: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16441" y="2498164"/>
            <a:ext cx="3437095" cy="451648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4024" y="3347193"/>
            <a:ext cx="4069520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</a:rPr>
              <a:t>Допустими кандидати: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 err="1">
                <a:solidFill>
                  <a:srgbClr val="002060"/>
                </a:solidFill>
              </a:rPr>
              <a:t>Съществуващи</a:t>
            </a:r>
            <a:r>
              <a:rPr lang="ru-RU" sz="1600" dirty="0">
                <a:solidFill>
                  <a:srgbClr val="002060"/>
                </a:solidFill>
              </a:rPr>
              <a:t> микро, малки и </a:t>
            </a:r>
            <a:r>
              <a:rPr lang="ru-RU" sz="1600" dirty="0" err="1">
                <a:solidFill>
                  <a:srgbClr val="002060"/>
                </a:solidFill>
              </a:rPr>
              <a:t>средни</a:t>
            </a:r>
            <a:r>
              <a:rPr lang="ru-RU" sz="1600" dirty="0">
                <a:solidFill>
                  <a:srgbClr val="002060"/>
                </a:solidFill>
              </a:rPr>
              <a:t> предприятия, </a:t>
            </a:r>
            <a:r>
              <a:rPr lang="ru-RU" sz="1600" dirty="0" err="1">
                <a:solidFill>
                  <a:srgbClr val="002060"/>
                </a:solidFill>
              </a:rPr>
              <a:t>които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са</a:t>
            </a: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търговци</a:t>
            </a:r>
            <a:r>
              <a:rPr lang="ru-RU" sz="1600" dirty="0">
                <a:solidFill>
                  <a:srgbClr val="002060"/>
                </a:solidFill>
              </a:rPr>
              <a:t> по </a:t>
            </a:r>
            <a:r>
              <a:rPr lang="ru-RU" sz="1600" dirty="0" err="1">
                <a:solidFill>
                  <a:srgbClr val="002060"/>
                </a:solidFill>
              </a:rPr>
              <a:t>смисъла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Търговския</a:t>
            </a:r>
            <a:r>
              <a:rPr lang="ru-RU" sz="1600" dirty="0">
                <a:solidFill>
                  <a:srgbClr val="002060"/>
                </a:solidFill>
              </a:rPr>
              <a:t> закон или Закона за </a:t>
            </a:r>
            <a:r>
              <a:rPr lang="ru-RU" sz="1600" dirty="0" err="1">
                <a:solidFill>
                  <a:srgbClr val="002060"/>
                </a:solidFill>
              </a:rPr>
              <a:t>кооперациите</a:t>
            </a:r>
            <a:r>
              <a:rPr lang="ru-RU" sz="1600" dirty="0">
                <a:solidFill>
                  <a:srgbClr val="002060"/>
                </a:solidFill>
              </a:rPr>
              <a:t>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</a:rPr>
              <a:t>Разработване и </a:t>
            </a:r>
            <a:r>
              <a:rPr lang="ru-RU" sz="1600" dirty="0" err="1">
                <a:solidFill>
                  <a:srgbClr val="002060"/>
                </a:solidFill>
              </a:rPr>
              <a:t>въвеждане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базирани</a:t>
            </a:r>
            <a:r>
              <a:rPr lang="ru-RU" sz="1600" dirty="0">
                <a:solidFill>
                  <a:srgbClr val="002060"/>
                </a:solidFill>
              </a:rPr>
              <a:t> на </a:t>
            </a:r>
            <a:r>
              <a:rPr lang="ru-RU" sz="1600" dirty="0" err="1">
                <a:solidFill>
                  <a:srgbClr val="002060"/>
                </a:solidFill>
              </a:rPr>
              <a:t>Информационни</a:t>
            </a:r>
            <a:r>
              <a:rPr lang="ru-RU" sz="1600" dirty="0">
                <a:solidFill>
                  <a:srgbClr val="002060"/>
                </a:solidFill>
              </a:rPr>
              <a:t> и </a:t>
            </a:r>
            <a:r>
              <a:rPr lang="ru-RU" sz="1600" dirty="0" err="1">
                <a:solidFill>
                  <a:srgbClr val="002060"/>
                </a:solidFill>
              </a:rPr>
              <a:t>комуникационни</a:t>
            </a:r>
            <a:r>
              <a:rPr lang="ru-RU" sz="1600" dirty="0">
                <a:solidFill>
                  <a:srgbClr val="002060"/>
                </a:solidFill>
              </a:rPr>
              <a:t> технологии (</a:t>
            </a:r>
            <a:r>
              <a:rPr lang="ru-RU" sz="1600" dirty="0" smtClean="0">
                <a:solidFill>
                  <a:srgbClr val="002060"/>
                </a:solidFill>
              </a:rPr>
              <a:t>ИКТ</a:t>
            </a:r>
            <a:r>
              <a:rPr lang="en-US" sz="1600" dirty="0" smtClean="0">
                <a:solidFill>
                  <a:srgbClr val="002060"/>
                </a:solidFill>
              </a:rPr>
              <a:t>)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 err="1">
                <a:solidFill>
                  <a:srgbClr val="002060"/>
                </a:solidFill>
              </a:rPr>
              <a:t>системи</a:t>
            </a:r>
            <a:r>
              <a:rPr lang="ru-RU" sz="1600" dirty="0">
                <a:solidFill>
                  <a:srgbClr val="002060"/>
                </a:solidFill>
              </a:rPr>
              <a:t> и </a:t>
            </a:r>
            <a:r>
              <a:rPr lang="ru-RU" sz="1600" dirty="0" smtClean="0">
                <a:solidFill>
                  <a:srgbClr val="002060"/>
                </a:solidFill>
              </a:rPr>
              <a:t>приложения</a:t>
            </a:r>
            <a:r>
              <a:rPr lang="bg-BG" sz="1600" dirty="0">
                <a:solidFill>
                  <a:srgbClr val="002060"/>
                </a:solidFill>
              </a:rPr>
              <a:t>,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за управление на </a:t>
            </a:r>
            <a:r>
              <a:rPr lang="ru-RU" sz="1600" dirty="0" smtClean="0">
                <a:solidFill>
                  <a:srgbClr val="002060"/>
                </a:solidFill>
              </a:rPr>
              <a:t>бизнеса.</a:t>
            </a:r>
            <a:endParaRPr lang="ru-RU" sz="16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6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2990" y="3347193"/>
            <a:ext cx="3486449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 smtClean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разходи (ДМА и </a:t>
            </a:r>
            <a:r>
              <a:rPr lang="ru-RU" sz="1600" dirty="0" smtClean="0">
                <a:solidFill>
                  <a:srgbClr val="002060"/>
                </a:solidFill>
              </a:rPr>
              <a:t>ДНА)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</a:rPr>
              <a:t>Разходи за </a:t>
            </a:r>
            <a:r>
              <a:rPr lang="ru-RU" sz="1600" dirty="0" smtClean="0">
                <a:solidFill>
                  <a:srgbClr val="002060"/>
                </a:solidFill>
              </a:rPr>
              <a:t>услуги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</a:rPr>
              <a:t>   </a:t>
            </a:r>
            <a:endParaRPr lang="ru-RU" sz="1600" dirty="0" smtClean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50 </a:t>
            </a:r>
            <a:r>
              <a:rPr lang="ru-RU" sz="1600" dirty="0" smtClean="0">
                <a:solidFill>
                  <a:srgbClr val="002060"/>
                </a:solidFill>
              </a:rPr>
              <a:t>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391 166 </a:t>
            </a:r>
            <a:r>
              <a:rPr lang="ru-RU" sz="1600" dirty="0" smtClean="0">
                <a:solidFill>
                  <a:srgbClr val="002060"/>
                </a:solidFill>
              </a:rPr>
              <a:t>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</a:rPr>
              <a:t>: </a:t>
            </a:r>
            <a:r>
              <a:rPr lang="ru-RU" sz="1600" dirty="0" err="1" smtClean="0">
                <a:solidFill>
                  <a:srgbClr val="002060"/>
                </a:solidFill>
              </a:rPr>
              <a:t>ноември</a:t>
            </a:r>
            <a:r>
              <a:rPr lang="ru-RU" sz="1600" dirty="0" smtClean="0">
                <a:solidFill>
                  <a:srgbClr val="002060"/>
                </a:solidFill>
              </a:rPr>
              <a:t> 2019 г. </a:t>
            </a:r>
            <a:endParaRPr lang="ru-RU" sz="16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10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4024" y="2949812"/>
            <a:ext cx="4069519" cy="397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2991" y="2949814"/>
            <a:ext cx="3486448" cy="397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4069" y="1738931"/>
            <a:ext cx="7744131" cy="676656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4024" y="1738931"/>
            <a:ext cx="8063633" cy="81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</a:rPr>
              <a:t> цел:</a:t>
            </a:r>
            <a:r>
              <a:rPr lang="ru-RU" sz="1400" kern="0" dirty="0">
                <a:solidFill>
                  <a:srgbClr val="002060"/>
                </a:solidFill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</a:rPr>
              <a:t>управленския</a:t>
            </a:r>
            <a:r>
              <a:rPr lang="ru-RU" sz="1400" kern="0" dirty="0">
                <a:solidFill>
                  <a:srgbClr val="002060"/>
                </a:solidFill>
              </a:rPr>
              <a:t> капацитет и растеж на МСП чрез </a:t>
            </a:r>
            <a:r>
              <a:rPr lang="ru-RU" sz="1400" kern="0" dirty="0" err="1">
                <a:solidFill>
                  <a:srgbClr val="002060"/>
                </a:solidFill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</a:rPr>
              <a:t>на  </a:t>
            </a:r>
            <a:r>
              <a:rPr lang="ru-RU" sz="1400" kern="0" dirty="0" err="1">
                <a:solidFill>
                  <a:srgbClr val="002060"/>
                </a:solidFill>
              </a:rPr>
              <a:t>специализирани</a:t>
            </a:r>
            <a:r>
              <a:rPr lang="ru-RU" sz="1400" kern="0" dirty="0">
                <a:solidFill>
                  <a:srgbClr val="002060"/>
                </a:solidFill>
              </a:rPr>
              <a:t> ИКТ </a:t>
            </a:r>
            <a:r>
              <a:rPr lang="ru-RU" sz="1400" kern="0" dirty="0" smtClean="0">
                <a:solidFill>
                  <a:srgbClr val="002060"/>
                </a:solidFill>
              </a:rPr>
              <a:t>услуги.</a:t>
            </a:r>
            <a:endParaRPr lang="ru-RU" sz="1400" kern="0" dirty="0" smtClean="0">
              <a:solidFill>
                <a:srgbClr val="002060"/>
              </a:solidFill>
            </a:endParaRP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</a:rPr>
              <a:t>: </a:t>
            </a:r>
            <a:r>
              <a:rPr lang="ru-RU" sz="1400" kern="0" dirty="0">
                <a:solidFill>
                  <a:srgbClr val="002060"/>
                </a:solidFill>
              </a:rPr>
              <a:t>30 млн. </a:t>
            </a:r>
            <a:r>
              <a:rPr lang="ru-RU" sz="1400" kern="0" dirty="0" smtClean="0">
                <a:solidFill>
                  <a:srgbClr val="002060"/>
                </a:solidFill>
              </a:rPr>
              <a:t>евро (58 </a:t>
            </a:r>
            <a:r>
              <a:rPr lang="ru-RU" sz="1400" kern="0" dirty="0">
                <a:solidFill>
                  <a:srgbClr val="002060"/>
                </a:solidFill>
              </a:rPr>
              <a:t>674 900 </a:t>
            </a:r>
            <a:r>
              <a:rPr lang="ru-RU" sz="1400" kern="0" dirty="0" smtClean="0">
                <a:solidFill>
                  <a:srgbClr val="002060"/>
                </a:solidFill>
              </a:rPr>
              <a:t>лв.)</a:t>
            </a:r>
            <a:endParaRPr lang="ru-RU" sz="1400" kern="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0125" y="96469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221246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488005"/>
              </p:ext>
            </p:extLst>
          </p:nvPr>
        </p:nvGraphicFramePr>
        <p:xfrm>
          <a:off x="260724" y="1195717"/>
          <a:ext cx="8730876" cy="5376915"/>
        </p:xfrm>
        <a:graphic>
          <a:graphicData uri="http://schemas.openxmlformats.org/drawingml/2006/table">
            <a:tbl>
              <a:tblPr/>
              <a:tblGrid>
                <a:gridCol w="1834776"/>
                <a:gridCol w="1478973"/>
                <a:gridCol w="4156363"/>
                <a:gridCol w="1260764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Дата на обявяване/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9195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Реализация на мерки за интернационализация на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малки и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средни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чрез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подкрепа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дейността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Изпълнителната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агенция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насърчаване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малките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средните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(ИАНМСП) </a:t>
                      </a:r>
                      <a:endParaRPr kumimoji="0" lang="bg-BG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6 250 000 лв</a:t>
                      </a: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3 195 574 евро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 кандидат</a:t>
                      </a:r>
                      <a:r>
                        <a:rPr kumimoji="0" lang="bg-BG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ИАНМСП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Допустими дейности: 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развитие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експортния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потенциал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чрез участие в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специализирани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международни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панаири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изложби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конференции в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страната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чужбина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организиране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търговски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мисии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бизнес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форуми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други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нетуъркинг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събития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в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подкрепа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интернационализацията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Разработване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софтуер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създаване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интернет платформа за онлайн регистрация и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мачмейкинг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Консултантски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услуги за подготовка/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разработване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документация за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предвидените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по проекта/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ите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обществени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поръчки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организация и 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управление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Обявяване: </a:t>
                      </a: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Април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Юни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0125" y="96469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414500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57420"/>
            <a:ext cx="8856984" cy="864096"/>
          </a:xfrm>
        </p:spPr>
        <p:txBody>
          <a:bodyPr/>
          <a:lstStyle/>
          <a:p>
            <a:pPr marL="0" indent="0" algn="l">
              <a:buNone/>
            </a:pP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Нашите процедури за предоставяне на БФП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78835" y="1556792"/>
            <a:ext cx="820891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bg-BG" sz="1400" b="1" spc="50" dirty="0">
              <a:ln w="11430"/>
              <a:solidFill>
                <a:prstClr val="black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75053973"/>
              </p:ext>
            </p:extLst>
          </p:nvPr>
        </p:nvGraphicFramePr>
        <p:xfrm>
          <a:off x="179512" y="1196753"/>
          <a:ext cx="8640960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014" y="0"/>
            <a:ext cx="1080868" cy="1021516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940627" y="5053186"/>
            <a:ext cx="1879845" cy="452264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900" dirty="0"/>
              <a:t>Водено от общностите местно развитие</a:t>
            </a:r>
            <a:r>
              <a:rPr lang="en-US" sz="900" dirty="0"/>
              <a:t> (</a:t>
            </a:r>
            <a:r>
              <a:rPr lang="bg-BG" sz="900" dirty="0"/>
              <a:t>ВОМР</a:t>
            </a:r>
            <a:r>
              <a:rPr lang="en-US" sz="900" dirty="0"/>
              <a:t>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940627" y="5562923"/>
            <a:ext cx="1879845" cy="437828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900" dirty="0" smtClean="0">
                <a:solidFill>
                  <a:prstClr val="white"/>
                </a:solidFill>
              </a:rPr>
              <a:t>Директни бенефициенти</a:t>
            </a:r>
            <a:endParaRPr lang="en-US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23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759662"/>
              </p:ext>
            </p:extLst>
          </p:nvPr>
        </p:nvGraphicFramePr>
        <p:xfrm>
          <a:off x="260724" y="1559110"/>
          <a:ext cx="8730876" cy="4822218"/>
        </p:xfrm>
        <a:graphic>
          <a:graphicData uri="http://schemas.openxmlformats.org/drawingml/2006/table">
            <a:tbl>
              <a:tblPr/>
              <a:tblGrid>
                <a:gridCol w="1936211"/>
                <a:gridCol w="1674421"/>
                <a:gridCol w="3662919"/>
                <a:gridCol w="1457325"/>
              </a:tblGrid>
              <a:tr h="10283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793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Развитие на устойчива бизнес среда чрез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осигуряване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ефективен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надзор в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течните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твърдите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горива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1 500 000 лв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766 938 евро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Държавната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агенция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kumimoji="0" lang="ru-RU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метрологичен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технически надзор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ДАМТН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осигуряване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надзорните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органи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течните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твърди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горива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Септември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Ноември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229438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141959"/>
              </p:ext>
            </p:extLst>
          </p:nvPr>
        </p:nvGraphicFramePr>
        <p:xfrm>
          <a:off x="336249" y="1289854"/>
          <a:ext cx="8730876" cy="4262108"/>
        </p:xfrm>
        <a:graphic>
          <a:graphicData uri="http://schemas.openxmlformats.org/drawingml/2006/table">
            <a:tbl>
              <a:tblPr/>
              <a:tblGrid>
                <a:gridCol w="1834776"/>
                <a:gridCol w="1712206"/>
                <a:gridCol w="3726569"/>
                <a:gridCol w="145732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Дата на </a:t>
                      </a: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обявяване 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Краен </a:t>
                      </a: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A22E"/>
                    </a:solidFill>
                  </a:tcPr>
                </a:tc>
              </a:tr>
              <a:tr h="33352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Предоставяне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БИМ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постигане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устойчивост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националната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инфраструктура по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качество.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2 700 000 лв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1 380 488 евро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Български институт по метрология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БИМ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повишаване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ефективността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предлаганите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услуги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областта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осъществявания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контрол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от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националната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инфраструктура по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качество. 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Обявяване: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Септември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Ноември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2019 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5778" y="193875"/>
            <a:ext cx="7983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ПО 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МСП“ </a:t>
            </a:r>
          </a:p>
        </p:txBody>
      </p:sp>
    </p:spTree>
    <p:extLst>
      <p:ext uri="{BB962C8B-B14F-4D97-AF65-F5344CB8AC3E}">
        <p14:creationId xmlns:p14="http://schemas.microsoft.com/office/powerpoint/2010/main" val="332253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75247"/>
              </p:ext>
            </p:extLst>
          </p:nvPr>
        </p:nvGraphicFramePr>
        <p:xfrm>
          <a:off x="260724" y="1776742"/>
          <a:ext cx="8730876" cy="4262108"/>
        </p:xfrm>
        <a:graphic>
          <a:graphicData uri="http://schemas.openxmlformats.org/drawingml/2006/table">
            <a:tbl>
              <a:tblPr/>
              <a:tblGrid>
                <a:gridCol w="1971837"/>
                <a:gridCol w="1745673"/>
                <a:gridCol w="3526971"/>
                <a:gridCol w="1486395"/>
              </a:tblGrid>
              <a:tr h="926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Допустими кандидати и дейности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Дата на обявяване/Краен срок 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352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Устойчиво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енергийно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развитие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българските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предприятия чрез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подкрепа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Агенцията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за устойчиво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енергийно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развитие (АУЕР)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3 715 </a:t>
                      </a: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505 лв.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1 899 707 евро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 кандидат</a:t>
                      </a:r>
                      <a:r>
                        <a:rPr kumimoji="0" lang="bg-BG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АУЕР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Допустими </a:t>
                      </a:r>
                      <a:r>
                        <a:rPr kumimoji="0" lang="bg-BG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Дейности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свързани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с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разширяване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обхвата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мерките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услугите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предоставяни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в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сферата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енергийната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ефективност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и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производството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на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енергия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от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възобновяеми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източници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Обявяване: </a:t>
                      </a: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Юни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2019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Краен срок: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Август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 2019 </a:t>
                      </a:r>
                      <a:r>
                        <a:rPr kumimoji="0" 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Tahoma" pitchFamily="34" charset="0"/>
                          <a:cs typeface="Tahoma" pitchFamily="34" charset="0"/>
                        </a:rPr>
                        <a:t>г.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1784" y="401556"/>
            <a:ext cx="76047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 „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Енергийна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ресурсна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ефективност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предприятията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20927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>
              <a:latin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 panose="020F0502020204030204" pitchFamily="34" charset="0"/>
                <a:hlinkClick r:id="rId7"/>
              </a:rPr>
              <a:t>www.opic.bg</a:t>
            </a:r>
            <a:endParaRPr lang="bg-BG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42197"/>
            <a:ext cx="8228765" cy="48995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Обявени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11</a:t>
            </a:r>
            <a:r>
              <a:rPr lang="ru-RU" sz="20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БФП чрез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конкурентен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подбор,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</a:t>
            </a:r>
            <a:r>
              <a:rPr lang="bg-BG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4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за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директно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БФП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,                               </a:t>
            </a:r>
            <a:r>
              <a:rPr lang="en-US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7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бюджетни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линии. </a:t>
            </a:r>
            <a:endParaRPr lang="en-US" sz="2000" dirty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Обявените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финансовото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споразумение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с ФМФИБ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обща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стойност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2,23 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млрд.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лева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(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86.28 %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Сключени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общо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2 131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договора (вкл.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финансовото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споразумение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с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Фонд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Мениджър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в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България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 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с общ размер на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предоставената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БФП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1,939 млрд. </a:t>
            </a:r>
            <a:r>
              <a:rPr lang="ru-RU" sz="20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лева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средствата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предоставени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ПО</a:t>
            </a:r>
            <a:r>
              <a:rPr lang="ru-RU" sz="2000" dirty="0">
                <a:solidFill>
                  <a:srgbClr val="002060"/>
                </a:solidFill>
                <a:latin typeface="+mn-lt"/>
                <a:cs typeface="Tahoma" pitchFamily="34" charset="0"/>
              </a:rPr>
              <a:t> 1, 2, 3, 4 и 5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800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към 31 май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760561"/>
            <a:ext cx="8228765" cy="468118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В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изпълнение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656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договора за БФП,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приключени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1 398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договора (с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извършени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финални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плащания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Извършени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плащания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от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началото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на периода –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1 042.23 млн. лева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за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. (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40.33 %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Сертифицираните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средства –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945.74 млн. лева,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 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за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. (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36.60 %</a:t>
            </a:r>
            <a:r>
              <a:rPr lang="ru-RU" sz="2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ОПИК).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800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2014-2020 към 31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май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7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201478"/>
            <a:ext cx="7531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Северен централен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район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по ОПИК 2014-2020 </a:t>
            </a:r>
            <a:endParaRPr lang="en-US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/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31 май 2019 г.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395536" y="1951606"/>
            <a:ext cx="8229600" cy="3974181"/>
          </a:xfrm>
        </p:spPr>
        <p:txBody>
          <a:bodyPr/>
          <a:lstStyle/>
          <a:p>
            <a:pPr marL="564515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Общо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подписани са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222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 (10,42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% от всички подписани по ОПИК);</a:t>
            </a:r>
          </a:p>
          <a:p>
            <a:pPr marL="564515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изпълнение 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 </a:t>
            </a:r>
            <a:r>
              <a:rPr lang="bg-BG" sz="20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56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договора с бюджет от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Times New Roman"/>
                <a:cs typeface="Calibri"/>
              </a:rPr>
              <a:t>64,1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Times New Roman"/>
                <a:cs typeface="Calibri"/>
              </a:rPr>
              <a:t>млн.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лв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. (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Times New Roman"/>
                <a:cs typeface="Calibri"/>
              </a:rPr>
              <a:t>22,02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Times New Roman"/>
                <a:cs typeface="Calibri"/>
              </a:rPr>
              <a:t>млн.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лв. 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 вече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извършени плащания по тях);</a:t>
            </a:r>
          </a:p>
          <a:p>
            <a:pPr marL="564515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Прекратени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 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8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договора;</a:t>
            </a:r>
          </a:p>
          <a:p>
            <a:pPr marL="564515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Успешно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приключили 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са </a:t>
            </a:r>
            <a:r>
              <a:rPr lang="bg-BG" sz="20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158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договора с извършени плащания по тях </a:t>
            </a:r>
            <a:r>
              <a:rPr lang="bg-BG" sz="20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в размер на </a:t>
            </a:r>
            <a:r>
              <a:rPr lang="bg-BG" sz="20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86,8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млн.</a:t>
            </a:r>
            <a:r>
              <a:rPr lang="bg-BG" sz="20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bg-BG" sz="20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лв.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8584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9307" y="61390"/>
            <a:ext cx="8009482" cy="1023753"/>
          </a:xfrm>
        </p:spPr>
        <p:txBody>
          <a:bodyPr anchor="ctr">
            <a:noAutofit/>
          </a:bodyPr>
          <a:lstStyle/>
          <a:p>
            <a:pPr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в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Северен централен район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ОПИК 2014-2020 </a:t>
            </a:r>
            <a: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en-US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31 май 2019 г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.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14315"/>
              </p:ext>
            </p:extLst>
          </p:nvPr>
        </p:nvGraphicFramePr>
        <p:xfrm>
          <a:off x="259306" y="1238307"/>
          <a:ext cx="8604298" cy="5286791"/>
        </p:xfrm>
        <a:graphic>
          <a:graphicData uri="http://schemas.openxmlformats.org/drawingml/2006/table">
            <a:tbl>
              <a:tblPr firstRow="1" bandRow="1"/>
              <a:tblGrid>
                <a:gridCol w="4877688"/>
                <a:gridCol w="1395680"/>
                <a:gridCol w="1007193"/>
                <a:gridCol w="1323737"/>
              </a:tblGrid>
              <a:tr h="186767">
                <a:tc>
                  <a:txBody>
                    <a:bodyPr/>
                    <a:lstStyle/>
                    <a:p>
                      <a:pPr marL="8382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Процедура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Договори в изпълнение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Прекратени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Успешно приключили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</a:tr>
              <a:tr h="30869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BG16RFOP002-1.001 „ПОДКРЕПА ЗА ВНЕДРЯВАНЕ НА ИНОВАЦИИ В ПРЕДПРИЯТИЯТА“ 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</a:tr>
              <a:tr h="38517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BG16RFOP002-1.002 „ ПОДКРЕПА ЗА РАЗРАБОТВАНЕ НА ИНОВАЦИИ В СТАРТИРАЩИ ПРЕДПРИЯТИЯ“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17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BG16RFOP002-1.005 „</a:t>
                      </a:r>
                      <a:r>
                        <a:rPr lang="ru-RU" sz="1200" cap="all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Разработване на продуктови и производствени иновации</a:t>
                      </a: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“ 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</a:tr>
              <a:tr h="30869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BG16RFOP002-2.001 „ПОДОБРЯВАНЕ НА ПРОИЗВОДСТВЕНИЯ КАПАЦИТЕТ В МСП“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99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869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BG16RFOP002-2.002 „РАЗВИТИЕ НА УПРАВЛЕНСКИЯ КАПАЦИТЕТ И РАСТЕЖ НА МСП“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</a:tr>
              <a:tr h="23221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BG16RFOP002-2.009 „РАЗВИТИЕ НА КЛЪСТЕРИ В БЪЛГАРИЯ“ 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869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BG16RFOP002-2.019 </a:t>
                      </a: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„</a:t>
                      </a: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МИГ ИСПЕРИХ ОПИК 1 КАПАЦИТЕТ ЗА РАСТЕЖ НА МСП</a:t>
                      </a: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“</a:t>
                      </a: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</a:tr>
              <a:tr h="691093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BG16RFOP002-2.019 МИГ "ДРЯНОВО - ТРЯВНА - В СЪРЦЕТО НА БАЛКАНА" - "ПОДОБРЯВАНЕ ПРОИЗВОДСТВЕНИЯ КАПАЦИТЕТ В МСП НА ТЕРИТОРИЯТА НА МИГ "ДРЯНОВО - ТРЯВНА - В СЪРЦЕТО НА БАЛКАНА"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9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BG16RFOP002-3.001 „ЕНЕРГИЙНА ЕФЕКТИВНОСТ ЗА МАЛКИТЕ И СРЕДНИ ПРЕДПРИЯТИЯ“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</a:tr>
              <a:tr h="38517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BG16RFOP002-3.002 „ПОВИШАВАНЕ НА ЕНЕРГИЙНАТА ЕФЕКТИВНОСТ В ГОЛЕМИ ПРЕДПРИЯТИЯ’’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1652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BG16RFOP002-3.004 „ПОДКРЕПА ЗА ПИЛОТНИ И ДЕМОНСТРАЦИОННИ ИНИЦИАТИВИ ЗА ЕФЕКТИВНО ИЗПОЛЗВАНЕ НА РЕСУРСИТЕ“</a:t>
                      </a: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</a:tr>
              <a:tr h="80637">
                <a:tc>
                  <a:txBody>
                    <a:bodyPr/>
                    <a:lstStyle/>
                    <a:p>
                      <a:pPr marL="1739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Общо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71" marR="2771" marT="2771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bg-BG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" marR="4157" marT="41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158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57" marR="4157" marT="4157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09089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4098" y="1932690"/>
            <a:ext cx="8560505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Напредък в изпълнението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подхода ВОМР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към 3</a:t>
            </a:r>
            <a:r>
              <a:rPr lang="en-US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800" b="1" cap="all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маЙ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2019 </a:t>
            </a:r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b="1" cap="all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ОПИК</a:t>
            </a:r>
            <a:endParaRPr lang="bg-BG" sz="2800" b="1" cap="all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3" y="-161488"/>
            <a:ext cx="89644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212745"/>
              </a:solidFill>
            </a:endParaRPr>
          </a:p>
          <a:p>
            <a:pPr algn="ctr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приоритети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ВОМР и принос по ОПИК </a:t>
            </a:r>
          </a:p>
          <a:p>
            <a:pPr algn="just"/>
            <a:endParaRPr lang="ru-RU" sz="1600" dirty="0">
              <a:solidFill>
                <a:srgbClr val="21274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51721" y="4863246"/>
            <a:ext cx="3624443" cy="1820991"/>
          </a:xfrm>
          <a:prstGeom prst="rightArrow">
            <a:avLst>
              <a:gd name="adj1" fmla="val 50000"/>
              <a:gd name="adj2" fmla="val 5259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Насърчаване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социалното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приобщаване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намаляване</a:t>
            </a:r>
            <a:r>
              <a:rPr lang="ru-RU" sz="1400" b="1" dirty="0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бедността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(ТЦ 9</a:t>
            </a:r>
            <a:r>
              <a:rPr lang="ru-RU" sz="1400" b="1" dirty="0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58739" y="2910240"/>
            <a:ext cx="3757648" cy="19530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Интегриран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подход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към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околната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среда (ТЦ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и 6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258739" y="822006"/>
            <a:ext cx="3810408" cy="2088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ОПИК -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Насърчаване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иновациите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въвеждането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 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практиката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ТЦ 1) 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 rot="10800000">
            <a:off x="5602269" y="2920842"/>
            <a:ext cx="3388587" cy="182531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10800000">
            <a:off x="5509135" y="822005"/>
            <a:ext cx="3535517" cy="2098836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5509134" y="4746160"/>
            <a:ext cx="3481723" cy="193807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077911" y="1173707"/>
            <a:ext cx="1446171" cy="507033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ВОМР</a:t>
            </a:r>
            <a:endParaRPr lang="ru-RU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96518" y="3093321"/>
            <a:ext cx="309434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dirty="0">
              <a:solidFill>
                <a:prstClr val="black"/>
              </a:solidFill>
            </a:endParaRPr>
          </a:p>
          <a:p>
            <a:pPr algn="ctr"/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Насърчаване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устойчивата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качествена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заетост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подкрепа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мобилността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работната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сила </a:t>
            </a:r>
            <a:r>
              <a:rPr lang="ru-RU" sz="1400" b="1" dirty="0" smtClean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ТЦ 8)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5889" y="822005"/>
            <a:ext cx="35810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dirty="0">
              <a:solidFill>
                <a:prstClr val="black"/>
              </a:solidFill>
            </a:endParaRPr>
          </a:p>
          <a:p>
            <a:pPr algn="ctr"/>
            <a:endParaRPr lang="ru-RU" sz="1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ОПИК - </a:t>
            </a:r>
            <a:r>
              <a:rPr lang="ru-RU" sz="14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Повишаване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конкурентоспособността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местните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икономики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възможности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създаване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местен</a:t>
            </a:r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бизнес (ТЦ 3)</a:t>
            </a:r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02270" y="5023024"/>
            <a:ext cx="3528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bg-BG" sz="1400" dirty="0">
              <a:solidFill>
                <a:prstClr val="white"/>
              </a:solidFill>
            </a:endParaRPr>
          </a:p>
          <a:p>
            <a:pPr algn="ctr"/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Подобряване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качеството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образование и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повишаване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квалификацията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1400" b="1" dirty="0" err="1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населението</a:t>
            </a:r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400" b="1" dirty="0">
                <a:solidFill>
                  <a:srgbClr val="4E67C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(ТЦ 10) </a:t>
            </a:r>
          </a:p>
          <a:p>
            <a:pPr algn="ctr"/>
            <a:endParaRPr lang="ru-RU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8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77671" y="1222994"/>
            <a:ext cx="7990147" cy="526701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ОПИК се изпълняват 31 Споразумения, сключени с МИГ с </a:t>
            </a:r>
            <a:r>
              <a:rPr lang="bg-BG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многофондови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стратегии за местно развитие, с общ бюджет в размер на </a:t>
            </a:r>
            <a:r>
              <a:rPr lang="bg-BG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57 292 576.00 лева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разпределен по </a:t>
            </a:r>
            <a:r>
              <a:rPr lang="bg-BG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приоритети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както следва: 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81075" lvl="1" indent="-342900" algn="just">
              <a:lnSpc>
                <a:spcPct val="150000"/>
              </a:lnSpc>
              <a:spcBef>
                <a:spcPct val="0"/>
              </a:spcBef>
              <a:buSzPct val="140000"/>
              <a:defRPr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ТЦ 1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Насърчаване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иновациите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въвеждането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им в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практиката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ПРИОРИТЕТНА ОС 1  „Технологично развитие и иновации“ -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7 363 857.00 лева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81075" lvl="1" indent="-342900" algn="just">
              <a:lnSpc>
                <a:spcPct val="150000"/>
              </a:lnSpc>
              <a:spcBef>
                <a:spcPct val="0"/>
              </a:spcBef>
              <a:buSzPct val="140000"/>
              <a:defRPr/>
            </a:pP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ТЦ 3 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Повишаване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конкурентоспособността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местните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икономики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възможности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създаване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местен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бизнес,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ПРИОРИТЕТНА ОС 2 „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растеж</a:t>
            </a:r>
            <a:r>
              <a:rPr lang="ru-RU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МСП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 - 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49 928 683.00 лева</a:t>
            </a:r>
            <a:r>
              <a:rPr lang="bg-BG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923925" lvl="1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Courier New" panose="02070309020205020404" pitchFamily="49" charset="0"/>
              <a:buChar char="o"/>
              <a:defRPr/>
            </a:pPr>
            <a:endParaRPr lang="bg-BG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638175" lvl="1" indent="0" algn="just">
              <a:lnSpc>
                <a:spcPct val="150000"/>
              </a:lnSpc>
              <a:spcBef>
                <a:spcPct val="0"/>
              </a:spcBef>
              <a:buSzPct val="140000"/>
              <a:buNone/>
              <a:defRPr/>
            </a:pPr>
            <a:endParaRPr lang="ru-RU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638175" lvl="1" indent="0" algn="just">
              <a:lnSpc>
                <a:spcPct val="150000"/>
              </a:lnSpc>
              <a:spcBef>
                <a:spcPct val="0"/>
              </a:spcBef>
              <a:buSzPct val="140000"/>
              <a:buNone/>
              <a:defRPr/>
            </a:pPr>
            <a:endParaRPr lang="bg-BG" sz="18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bg-BG" sz="1800" dirty="0">
              <a:solidFill>
                <a:srgbClr val="002060"/>
              </a:solidFill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149" y="358292"/>
            <a:ext cx="7730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на подхода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ВОМР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80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2490</Words>
  <Application>Microsoft Office PowerPoint</Application>
  <PresentationFormat>On-screen Show (4:3)</PresentationFormat>
  <Paragraphs>402</Paragraphs>
  <Slides>23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Office Theme</vt:lpstr>
      <vt:lpstr>Executive</vt:lpstr>
      <vt:lpstr>3_Executive</vt:lpstr>
      <vt:lpstr>4_Office Theme</vt:lpstr>
      <vt:lpstr>1_Office Theme</vt:lpstr>
      <vt:lpstr>3_Office Theme</vt:lpstr>
      <vt:lpstr>2_Office Theme</vt:lpstr>
      <vt:lpstr>5_Office Theme</vt:lpstr>
      <vt:lpstr>Напредък в изпълнението на  ОП “Иновации и конкурентоспособност“   2014-2020</vt:lpstr>
      <vt:lpstr>Нашите процедури за предоставяне на БФП</vt:lpstr>
      <vt:lpstr>PowerPoint Presentation</vt:lpstr>
      <vt:lpstr>PowerPoint Presentation</vt:lpstr>
      <vt:lpstr>PowerPoint Presentation</vt:lpstr>
      <vt:lpstr>Проектни предложения с място на изпълнение  в Северен централен район по ОПИК 2014-2020  към 31 май 2019 г.</vt:lpstr>
      <vt:lpstr>PowerPoint Presentation</vt:lpstr>
      <vt:lpstr>PowerPoint Presentation</vt:lpstr>
      <vt:lpstr>PowerPoint Presentation</vt:lpstr>
      <vt:lpstr>Напредък в изпълнението на подхода ВОМР  </vt:lpstr>
      <vt:lpstr>PowerPoint Presentation</vt:lpstr>
      <vt:lpstr>PowerPoint Presentation</vt:lpstr>
      <vt:lpstr>ПРЕДСТОЯЩИ ЗА ОБЯВЯВАНЕ ПРОЦЕДУРИ </vt:lpstr>
      <vt:lpstr>PowerPoint Presentation</vt:lpstr>
      <vt:lpstr>PowerPoint Presentation</vt:lpstr>
      <vt:lpstr>PowerPoint Presentation</vt:lpstr>
      <vt:lpstr>Планирани процедури за 2019 г. в рамките на ПО 1 „Технологично развитие и иновации“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635</cp:revision>
  <cp:lastPrinted>2018-11-07T14:02:58Z</cp:lastPrinted>
  <dcterms:created xsi:type="dcterms:W3CDTF">2018-04-30T09:27:19Z</dcterms:created>
  <dcterms:modified xsi:type="dcterms:W3CDTF">2019-06-27T15:18:11Z</dcterms:modified>
</cp:coreProperties>
</file>